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9" r:id="rId3"/>
    <p:sldId id="260" r:id="rId4"/>
    <p:sldId id="262" r:id="rId5"/>
    <p:sldId id="263" r:id="rId6"/>
    <p:sldId id="261" r:id="rId7"/>
    <p:sldId id="257" r:id="rId8"/>
  </p:sldIdLst>
  <p:sldSz cx="12192000" cy="6858000"/>
  <p:notesSz cx="6858000" cy="9144000"/>
  <p:embeddedFontLst>
    <p:embeddedFont>
      <p:font typeface="Lato Semibold" panose="020F0502020204030203" pitchFamily="34" charset="0"/>
      <p:bold r:id="rId9"/>
      <p:boldItalic r:id="rId10"/>
    </p:embeddedFont>
    <p:embeddedFont>
      <p:font typeface="Lato Light" panose="020F0502020204030203" pitchFamily="34" charset="0"/>
      <p:regular r:id="rId11"/>
      <p:italic r:id="rId12"/>
    </p:embeddedFont>
    <p:embeddedFont>
      <p:font typeface="Lato Heavy" panose="020F0502020204030203" pitchFamily="34" charset="0"/>
      <p:bold r:id="rId13"/>
      <p:boldItalic r:id="rId14"/>
    </p:embeddedFont>
    <p:embeddedFont>
      <p:font typeface="Calibri Light" panose="020F0302020204030204" pitchFamily="34" charset="0"/>
      <p:regular r:id="rId15"/>
      <p:italic r:id="rId16"/>
    </p:embeddedFon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nav Kumar" initials="PK" lastIdx="1" clrIdx="0">
    <p:extLst>
      <p:ext uri="{19B8F6BF-5375-455C-9EA6-DF929625EA0E}">
        <p15:presenceInfo xmlns:p15="http://schemas.microsoft.com/office/powerpoint/2012/main" userId="Pranav Kuma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A5A5A5"/>
    <a:srgbClr val="5B9BD5"/>
    <a:srgbClr val="C7D6EB"/>
    <a:srgbClr val="DEE6F2"/>
    <a:srgbClr val="FA832E"/>
    <a:srgbClr val="FFBA00"/>
    <a:srgbClr val="6DA146"/>
    <a:srgbClr val="807F80"/>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viewProps" Target="viewProp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smtClean="0"/>
              <a:t>Growth rate</a:t>
            </a:r>
            <a:endParaRPr lang="en-IN"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10 months ago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1</c:v>
                </c:pt>
              </c:numCache>
            </c:numRef>
          </c:val>
        </c:ser>
        <c:ser>
          <c:idx val="1"/>
          <c:order val="1"/>
          <c:tx>
            <c:strRef>
              <c:f>Sheet1!$C$1</c:f>
              <c:strCache>
                <c:ptCount val="1"/>
                <c:pt idx="0">
                  <c:v>Present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40</c:v>
                </c:pt>
              </c:numCache>
            </c:numRef>
          </c:val>
        </c:ser>
        <c:dLbls>
          <c:showLegendKey val="0"/>
          <c:showVal val="1"/>
          <c:showCatName val="0"/>
          <c:showSerName val="0"/>
          <c:showPercent val="0"/>
          <c:showBubbleSize val="0"/>
        </c:dLbls>
        <c:gapWidth val="219"/>
        <c:overlap val="-27"/>
        <c:axId val="-1571998592"/>
        <c:axId val="-1571998048"/>
      </c:barChart>
      <c:lineChart>
        <c:grouping val="standard"/>
        <c:varyColors val="0"/>
        <c:dLbls>
          <c:showLegendKey val="0"/>
          <c:showVal val="1"/>
          <c:showCatName val="0"/>
          <c:showSerName val="0"/>
          <c:showPercent val="0"/>
          <c:showBubbleSize val="0"/>
        </c:dLbls>
        <c:marker val="1"/>
        <c:smooth val="0"/>
        <c:axId val="-1571998592"/>
        <c:axId val="-1571998048"/>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Column1</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c15:sqref>
                        </c15:formulaRef>
                      </c:ext>
                    </c:extLst>
                    <c:strCache>
                      <c:ptCount val="1"/>
                      <c:pt idx="0">
                        <c:v>Category 1</c:v>
                      </c:pt>
                    </c:strCache>
                  </c:strRef>
                </c:cat>
                <c:val>
                  <c:numRef>
                    <c:extLst>
                      <c:ext uri="{02D57815-91ED-43cb-92C2-25804820EDAC}">
                        <c15:formulaRef>
                          <c15:sqref>Sheet1!$D$2</c15:sqref>
                        </c15:formulaRef>
                      </c:ext>
                    </c:extLst>
                    <c:numCache>
                      <c:formatCode>General</c:formatCode>
                      <c:ptCount val="1"/>
                    </c:numCache>
                  </c:numRef>
                </c:val>
                <c:smooth val="0"/>
              </c15:ser>
            </c15:filteredLineSeries>
          </c:ext>
        </c:extLst>
      </c:lineChart>
      <c:catAx>
        <c:axId val="-1571998592"/>
        <c:scaling>
          <c:orientation val="minMax"/>
        </c:scaling>
        <c:delete val="1"/>
        <c:axPos val="b"/>
        <c:numFmt formatCode="General" sourceLinked="1"/>
        <c:majorTickMark val="none"/>
        <c:minorTickMark val="none"/>
        <c:tickLblPos val="nextTo"/>
        <c:crossAx val="-1571998048"/>
        <c:crosses val="autoZero"/>
        <c:auto val="1"/>
        <c:lblAlgn val="ctr"/>
        <c:lblOffset val="100"/>
        <c:noMultiLvlLbl val="0"/>
      </c:catAx>
      <c:valAx>
        <c:axId val="-157199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199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19050">
      <a:solidFill>
        <a:schemeClr val="bg1">
          <a:lumMod val="65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smtClean="0">
                <a:latin typeface="Lato Semibold" panose="020F0502020204030203" pitchFamily="34" charset="0"/>
                <a:ea typeface="Lato Semibold" panose="020F0502020204030203" pitchFamily="34" charset="0"/>
                <a:cs typeface="Lato Semibold" panose="020F0502020204030203" pitchFamily="34" charset="0"/>
              </a:rPr>
              <a:t>Growth Rate</a:t>
            </a:r>
            <a:endParaRPr lang="en-IN" dirty="0">
              <a:latin typeface="Lato Semibold" panose="020F0502020204030203" pitchFamily="34" charset="0"/>
              <a:ea typeface="Lato Semibold" panose="020F0502020204030203" pitchFamily="34" charset="0"/>
              <a:cs typeface="Lato Semibold" panose="020F0502020204030203"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After 15 days</c:v>
                </c:pt>
              </c:strCache>
            </c:strRef>
          </c:tx>
          <c:spPr>
            <a:solidFill>
              <a:schemeClr val="accent1"/>
            </a:solidFill>
            <a:ln>
              <a:noFill/>
            </a:ln>
            <a:effectLst/>
          </c:spPr>
          <c:invertIfNegative val="0"/>
          <c:cat>
            <c:strRef>
              <c:f>Sheet1!$A$2</c:f>
              <c:strCache>
                <c:ptCount val="1"/>
                <c:pt idx="0">
                  <c:v>Duration</c:v>
                </c:pt>
              </c:strCache>
            </c:strRef>
          </c:cat>
          <c:val>
            <c:numRef>
              <c:f>Sheet1!$B$2</c:f>
              <c:numCache>
                <c:formatCode>General</c:formatCode>
                <c:ptCount val="1"/>
                <c:pt idx="0">
                  <c:v>7</c:v>
                </c:pt>
              </c:numCache>
            </c:numRef>
          </c:val>
          <c:extLst xmlns:c16r2="http://schemas.microsoft.com/office/drawing/2015/06/chart">
            <c:ext xmlns:c16="http://schemas.microsoft.com/office/drawing/2014/chart" uri="{C3380CC4-5D6E-409C-BE32-E72D297353CC}">
              <c16:uniqueId val="{00000000-6698-4398-865E-8404A8D828EE}"/>
            </c:ext>
          </c:extLst>
        </c:ser>
        <c:ser>
          <c:idx val="1"/>
          <c:order val="1"/>
          <c:tx>
            <c:strRef>
              <c:f>Sheet1!$C$1</c:f>
              <c:strCache>
                <c:ptCount val="1"/>
                <c:pt idx="0">
                  <c:v>After 1 month</c:v>
                </c:pt>
              </c:strCache>
            </c:strRef>
          </c:tx>
          <c:spPr>
            <a:solidFill>
              <a:schemeClr val="accent2"/>
            </a:solidFill>
            <a:ln>
              <a:noFill/>
            </a:ln>
            <a:effectLst/>
          </c:spPr>
          <c:invertIfNegative val="0"/>
          <c:cat>
            <c:strRef>
              <c:f>Sheet1!$A$2</c:f>
              <c:strCache>
                <c:ptCount val="1"/>
                <c:pt idx="0">
                  <c:v>Duration</c:v>
                </c:pt>
              </c:strCache>
            </c:strRef>
          </c:cat>
          <c:val>
            <c:numRef>
              <c:f>Sheet1!$C$2</c:f>
              <c:numCache>
                <c:formatCode>General</c:formatCode>
                <c:ptCount val="1"/>
                <c:pt idx="0">
                  <c:v>19</c:v>
                </c:pt>
              </c:numCache>
            </c:numRef>
          </c:val>
          <c:extLst xmlns:c16r2="http://schemas.microsoft.com/office/drawing/2015/06/chart">
            <c:ext xmlns:c16="http://schemas.microsoft.com/office/drawing/2014/chart" uri="{C3380CC4-5D6E-409C-BE32-E72D297353CC}">
              <c16:uniqueId val="{00000001-6698-4398-865E-8404A8D828EE}"/>
            </c:ext>
          </c:extLst>
        </c:ser>
        <c:ser>
          <c:idx val="2"/>
          <c:order val="2"/>
          <c:tx>
            <c:strRef>
              <c:f>Sheet1!$D$1</c:f>
              <c:strCache>
                <c:ptCount val="1"/>
                <c:pt idx="0">
                  <c:v>After 2 months</c:v>
                </c:pt>
              </c:strCache>
            </c:strRef>
          </c:tx>
          <c:spPr>
            <a:solidFill>
              <a:schemeClr val="accent3"/>
            </a:solidFill>
            <a:ln>
              <a:noFill/>
            </a:ln>
            <a:effectLst/>
          </c:spPr>
          <c:invertIfNegative val="0"/>
          <c:cat>
            <c:strRef>
              <c:f>Sheet1!$A$2</c:f>
              <c:strCache>
                <c:ptCount val="1"/>
                <c:pt idx="0">
                  <c:v>Duration</c:v>
                </c:pt>
              </c:strCache>
            </c:strRef>
          </c:cat>
          <c:val>
            <c:numRef>
              <c:f>Sheet1!$D$2</c:f>
              <c:numCache>
                <c:formatCode>General</c:formatCode>
                <c:ptCount val="1"/>
                <c:pt idx="0">
                  <c:v>37</c:v>
                </c:pt>
              </c:numCache>
            </c:numRef>
          </c:val>
          <c:extLst xmlns:c16r2="http://schemas.microsoft.com/office/drawing/2015/06/chart">
            <c:ext xmlns:c16="http://schemas.microsoft.com/office/drawing/2014/chart" uri="{C3380CC4-5D6E-409C-BE32-E72D297353CC}">
              <c16:uniqueId val="{00000002-6698-4398-865E-8404A8D828EE}"/>
            </c:ext>
          </c:extLst>
        </c:ser>
        <c:ser>
          <c:idx val="3"/>
          <c:order val="3"/>
          <c:tx>
            <c:strRef>
              <c:f>Sheet1!$E$1</c:f>
              <c:strCache>
                <c:ptCount val="1"/>
                <c:pt idx="0">
                  <c:v>After 3.5 months</c:v>
                </c:pt>
              </c:strCache>
            </c:strRef>
          </c:tx>
          <c:spPr>
            <a:solidFill>
              <a:srgbClr val="5B9BD5"/>
            </a:solidFill>
            <a:ln>
              <a:noFill/>
            </a:ln>
            <a:effectLst/>
          </c:spPr>
          <c:invertIfNegative val="0"/>
          <c:cat>
            <c:strRef>
              <c:f>Sheet1!$A$2</c:f>
              <c:strCache>
                <c:ptCount val="1"/>
                <c:pt idx="0">
                  <c:v>Duration</c:v>
                </c:pt>
              </c:strCache>
            </c:strRef>
          </c:cat>
          <c:val>
            <c:numRef>
              <c:f>Sheet1!$E$2</c:f>
              <c:numCache>
                <c:formatCode>General</c:formatCode>
                <c:ptCount val="1"/>
                <c:pt idx="0">
                  <c:v>63</c:v>
                </c:pt>
              </c:numCache>
            </c:numRef>
          </c:val>
          <c:extLst xmlns:c16r2="http://schemas.microsoft.com/office/drawing/2015/06/chart">
            <c:ext xmlns:c16="http://schemas.microsoft.com/office/drawing/2014/chart" uri="{C3380CC4-5D6E-409C-BE32-E72D297353CC}">
              <c16:uniqueId val="{00000003-6698-4398-865E-8404A8D828EE}"/>
            </c:ext>
          </c:extLst>
        </c:ser>
        <c:ser>
          <c:idx val="4"/>
          <c:order val="4"/>
          <c:tx>
            <c:strRef>
              <c:f>Sheet1!$F$1</c:f>
              <c:strCache>
                <c:ptCount val="1"/>
                <c:pt idx="0">
                  <c:v>After 5 months</c:v>
                </c:pt>
              </c:strCache>
            </c:strRef>
          </c:tx>
          <c:spPr>
            <a:solidFill>
              <a:srgbClr val="ED7D31"/>
            </a:solidFill>
            <a:ln>
              <a:noFill/>
            </a:ln>
            <a:effectLst/>
          </c:spPr>
          <c:invertIfNegative val="0"/>
          <c:cat>
            <c:strRef>
              <c:f>Sheet1!$A$2</c:f>
              <c:strCache>
                <c:ptCount val="1"/>
                <c:pt idx="0">
                  <c:v>Duration</c:v>
                </c:pt>
              </c:strCache>
            </c:strRef>
          </c:cat>
          <c:val>
            <c:numRef>
              <c:f>Sheet1!$F$2</c:f>
              <c:numCache>
                <c:formatCode>General</c:formatCode>
                <c:ptCount val="1"/>
                <c:pt idx="0">
                  <c:v>90</c:v>
                </c:pt>
              </c:numCache>
            </c:numRef>
          </c:val>
          <c:extLst xmlns:c16r2="http://schemas.microsoft.com/office/drawing/2015/06/chart">
            <c:ext xmlns:c16="http://schemas.microsoft.com/office/drawing/2014/chart" uri="{C3380CC4-5D6E-409C-BE32-E72D297353CC}">
              <c16:uniqueId val="{00000005-6698-4398-865E-8404A8D828EE}"/>
            </c:ext>
          </c:extLst>
        </c:ser>
        <c:ser>
          <c:idx val="5"/>
          <c:order val="5"/>
          <c:tx>
            <c:strRef>
              <c:f>Sheet1!$G$1</c:f>
              <c:strCache>
                <c:ptCount val="1"/>
                <c:pt idx="0">
                  <c:v>After 6 months</c:v>
                </c:pt>
              </c:strCache>
            </c:strRef>
          </c:tx>
          <c:spPr>
            <a:solidFill>
              <a:srgbClr val="A5A5A5"/>
            </a:solidFill>
            <a:ln>
              <a:noFill/>
            </a:ln>
            <a:effectLst/>
          </c:spPr>
          <c:invertIfNegative val="0"/>
          <c:cat>
            <c:strRef>
              <c:f>Sheet1!$A$2</c:f>
              <c:strCache>
                <c:ptCount val="1"/>
                <c:pt idx="0">
                  <c:v>Duration</c:v>
                </c:pt>
              </c:strCache>
            </c:strRef>
          </c:cat>
          <c:val>
            <c:numRef>
              <c:f>Sheet1!$G$2</c:f>
              <c:numCache>
                <c:formatCode>General</c:formatCode>
                <c:ptCount val="1"/>
                <c:pt idx="0">
                  <c:v>119</c:v>
                </c:pt>
              </c:numCache>
            </c:numRef>
          </c:val>
          <c:extLst xmlns:c16r2="http://schemas.microsoft.com/office/drawing/2015/06/chart">
            <c:ext xmlns:c16="http://schemas.microsoft.com/office/drawing/2014/chart" uri="{C3380CC4-5D6E-409C-BE32-E72D297353CC}">
              <c16:uniqueId val="{00000006-6698-4398-865E-8404A8D828EE}"/>
            </c:ext>
          </c:extLst>
        </c:ser>
        <c:dLbls>
          <c:showLegendKey val="0"/>
          <c:showVal val="0"/>
          <c:showCatName val="0"/>
          <c:showSerName val="0"/>
          <c:showPercent val="0"/>
          <c:showBubbleSize val="0"/>
        </c:dLbls>
        <c:gapWidth val="219"/>
        <c:overlap val="-27"/>
        <c:axId val="-1571995328"/>
        <c:axId val="-1572002400"/>
      </c:barChart>
      <c:catAx>
        <c:axId val="-157199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2002400"/>
        <c:crosses val="autoZero"/>
        <c:auto val="1"/>
        <c:lblAlgn val="ctr"/>
        <c:lblOffset val="100"/>
        <c:noMultiLvlLbl val="0"/>
      </c:catAx>
      <c:valAx>
        <c:axId val="-1572002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IN" sz="1200" dirty="0" smtClean="0"/>
                  <a:t>Cumulative Conversions</a:t>
                </a:r>
                <a:endParaRPr lang="en-IN" sz="1200"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199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DB5325-8043-44A3-8FB5-866372AC66B1}"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IN"/>
        </a:p>
      </dgm:t>
    </dgm:pt>
    <dgm:pt modelId="{699F9A08-0AE0-4D8A-BB96-02BD113AD5A7}">
      <dgm:prSet phldrT="[Text]"/>
      <dgm:spPr>
        <a:solidFill>
          <a:schemeClr val="tx2">
            <a:lumMod val="60000"/>
            <a:lumOff val="40000"/>
          </a:schemeClr>
        </a:solidFill>
        <a:ln w="19050">
          <a:solidFill>
            <a:schemeClr val="tx2">
              <a:lumMod val="75000"/>
            </a:schemeClr>
          </a:solidFill>
        </a:ln>
        <a:effectLst>
          <a:outerShdw blurRad="139700" dist="38100" dir="8100000" sx="101000" sy="101000" algn="tr" rotWithShape="0">
            <a:prstClr val="black">
              <a:alpha val="31000"/>
            </a:prstClr>
          </a:outerShdw>
        </a:effectLst>
      </dgm:spPr>
      <dgm:t>
        <a:bodyPr/>
        <a:lstStyle/>
        <a:p>
          <a:endParaRPr lang="en-IN" dirty="0"/>
        </a:p>
      </dgm:t>
    </dgm:pt>
    <dgm:pt modelId="{9AF60E5C-1C09-4704-BE74-A5508F53BFB2}" type="parTrans" cxnId="{A23F0C88-DFC2-4912-BD0E-F1FA962B0628}">
      <dgm:prSet/>
      <dgm:spPr/>
      <dgm:t>
        <a:bodyPr/>
        <a:lstStyle/>
        <a:p>
          <a:endParaRPr lang="en-IN"/>
        </a:p>
      </dgm:t>
    </dgm:pt>
    <dgm:pt modelId="{00CFFBCF-3E98-48B0-A55D-FC30057DF876}" type="sibTrans" cxnId="{A23F0C88-DFC2-4912-BD0E-F1FA962B0628}">
      <dgm:prSet/>
      <dgm:spPr/>
      <dgm:t>
        <a:bodyPr/>
        <a:lstStyle/>
        <a:p>
          <a:endParaRPr lang="en-IN"/>
        </a:p>
      </dgm:t>
    </dgm:pt>
    <dgm:pt modelId="{EE408157-AC4F-4AC8-931E-06A86C4BAC6C}">
      <dgm:prSet phldrT="[Text]"/>
      <dgm:spPr>
        <a:solidFill>
          <a:schemeClr val="bg1">
            <a:lumMod val="95000"/>
          </a:schemeClr>
        </a:solidFill>
        <a:ln w="28575">
          <a:solidFill>
            <a:schemeClr val="tx2">
              <a:lumMod val="75000"/>
            </a:schemeClr>
          </a:solidFill>
        </a:ln>
      </dgm:spPr>
      <dgm:t>
        <a:bodyPr/>
        <a:lstStyle/>
        <a:p>
          <a:endParaRPr lang="en-IN" dirty="0"/>
        </a:p>
      </dgm:t>
    </dgm:pt>
    <dgm:pt modelId="{DDF8CF3F-BC8E-4EBC-8A22-75D2EC2B71E5}" type="parTrans" cxnId="{B6CC6080-A655-4FCF-9414-1D210AA62122}">
      <dgm:prSet/>
      <dgm:spPr/>
      <dgm:t>
        <a:bodyPr/>
        <a:lstStyle/>
        <a:p>
          <a:endParaRPr lang="en-IN"/>
        </a:p>
      </dgm:t>
    </dgm:pt>
    <dgm:pt modelId="{A7B9F082-E562-4869-8D6F-289A718F429B}" type="sibTrans" cxnId="{B6CC6080-A655-4FCF-9414-1D210AA62122}">
      <dgm:prSet/>
      <dgm:spPr/>
      <dgm:t>
        <a:bodyPr/>
        <a:lstStyle/>
        <a:p>
          <a:endParaRPr lang="en-IN"/>
        </a:p>
      </dgm:t>
    </dgm:pt>
    <dgm:pt modelId="{61F4ADEC-A41C-4C90-A033-44714CBE8F26}">
      <dgm:prSet phldrT="[Text]"/>
      <dgm:spPr>
        <a:solidFill>
          <a:schemeClr val="bg2">
            <a:lumMod val="90000"/>
          </a:schemeClr>
        </a:solidFill>
        <a:ln w="28575">
          <a:solidFill>
            <a:schemeClr val="tx2">
              <a:lumMod val="75000"/>
            </a:schemeClr>
          </a:solidFill>
        </a:ln>
      </dgm:spPr>
      <dgm:t>
        <a:bodyPr/>
        <a:lstStyle/>
        <a:p>
          <a:endParaRPr lang="en-IN" dirty="0"/>
        </a:p>
      </dgm:t>
    </dgm:pt>
    <dgm:pt modelId="{6692108D-601B-47F9-B60E-3689A3882126}" type="parTrans" cxnId="{BFCD485E-5B89-4584-A6FB-41A2DA250FC4}">
      <dgm:prSet/>
      <dgm:spPr/>
      <dgm:t>
        <a:bodyPr/>
        <a:lstStyle/>
        <a:p>
          <a:endParaRPr lang="en-IN"/>
        </a:p>
      </dgm:t>
    </dgm:pt>
    <dgm:pt modelId="{418CAFE0-D6EB-4CDC-B0B7-57629D0BEB4A}" type="sibTrans" cxnId="{BFCD485E-5B89-4584-A6FB-41A2DA250FC4}">
      <dgm:prSet/>
      <dgm:spPr/>
      <dgm:t>
        <a:bodyPr/>
        <a:lstStyle/>
        <a:p>
          <a:endParaRPr lang="en-IN"/>
        </a:p>
      </dgm:t>
    </dgm:pt>
    <dgm:pt modelId="{CBE6A58E-84F8-4607-9D0F-C26249B709EC}">
      <dgm:prSet phldrT="[Text]"/>
      <dgm:spPr>
        <a:solidFill>
          <a:schemeClr val="bg2">
            <a:lumMod val="90000"/>
          </a:schemeClr>
        </a:solidFill>
        <a:ln w="28575">
          <a:solidFill>
            <a:schemeClr val="tx2">
              <a:lumMod val="75000"/>
            </a:schemeClr>
          </a:solidFill>
        </a:ln>
      </dgm:spPr>
      <dgm:t>
        <a:bodyPr/>
        <a:lstStyle/>
        <a:p>
          <a:endParaRPr lang="en-IN" dirty="0"/>
        </a:p>
      </dgm:t>
    </dgm:pt>
    <dgm:pt modelId="{757C7C60-2CE0-49BF-AD3C-84299BB184CC}" type="parTrans" cxnId="{6B04231D-2F24-480B-9882-DF70B82FE41B}">
      <dgm:prSet/>
      <dgm:spPr/>
      <dgm:t>
        <a:bodyPr/>
        <a:lstStyle/>
        <a:p>
          <a:endParaRPr lang="en-IN"/>
        </a:p>
      </dgm:t>
    </dgm:pt>
    <dgm:pt modelId="{9CC78374-F7E0-458D-98DB-F43414744C11}" type="sibTrans" cxnId="{6B04231D-2F24-480B-9882-DF70B82FE41B}">
      <dgm:prSet/>
      <dgm:spPr/>
      <dgm:t>
        <a:bodyPr/>
        <a:lstStyle/>
        <a:p>
          <a:endParaRPr lang="en-IN"/>
        </a:p>
      </dgm:t>
    </dgm:pt>
    <dgm:pt modelId="{E7DCA2B9-7604-4A69-BEF9-E2C095ED14B3}">
      <dgm:prSet phldrT="[Text]"/>
      <dgm:spPr>
        <a:solidFill>
          <a:schemeClr val="bg1">
            <a:lumMod val="95000"/>
          </a:schemeClr>
        </a:solidFill>
        <a:ln w="28575">
          <a:solidFill>
            <a:schemeClr val="tx2">
              <a:lumMod val="75000"/>
            </a:schemeClr>
          </a:solidFill>
        </a:ln>
      </dgm:spPr>
      <dgm:t>
        <a:bodyPr/>
        <a:lstStyle/>
        <a:p>
          <a:endParaRPr lang="en-IN" dirty="0"/>
        </a:p>
      </dgm:t>
    </dgm:pt>
    <dgm:pt modelId="{820E52BB-B206-4127-B05A-31530DAD4942}" type="parTrans" cxnId="{D2A03B93-1AF0-41D2-AF87-4BD76B601F4E}">
      <dgm:prSet/>
      <dgm:spPr/>
      <dgm:t>
        <a:bodyPr/>
        <a:lstStyle/>
        <a:p>
          <a:endParaRPr lang="en-IN"/>
        </a:p>
      </dgm:t>
    </dgm:pt>
    <dgm:pt modelId="{853A8F77-5FA8-450F-AB55-96D631EB1723}" type="sibTrans" cxnId="{D2A03B93-1AF0-41D2-AF87-4BD76B601F4E}">
      <dgm:prSet/>
      <dgm:spPr/>
      <dgm:t>
        <a:bodyPr/>
        <a:lstStyle/>
        <a:p>
          <a:endParaRPr lang="en-IN"/>
        </a:p>
      </dgm:t>
    </dgm:pt>
    <dgm:pt modelId="{B5997D79-C220-459B-843C-1A536658168B}" type="pres">
      <dgm:prSet presAssocID="{06DB5325-8043-44A3-8FB5-866372AC66B1}" presName="diagram" presStyleCnt="0">
        <dgm:presLayoutVars>
          <dgm:chMax val="1"/>
          <dgm:dir/>
          <dgm:animLvl val="ctr"/>
          <dgm:resizeHandles val="exact"/>
        </dgm:presLayoutVars>
      </dgm:prSet>
      <dgm:spPr/>
      <dgm:t>
        <a:bodyPr/>
        <a:lstStyle/>
        <a:p>
          <a:endParaRPr lang="en-US"/>
        </a:p>
      </dgm:t>
    </dgm:pt>
    <dgm:pt modelId="{953544E6-DBB0-4861-A2C6-98FC1F189A63}" type="pres">
      <dgm:prSet presAssocID="{06DB5325-8043-44A3-8FB5-866372AC66B1}" presName="matrix" presStyleCnt="0"/>
      <dgm:spPr/>
    </dgm:pt>
    <dgm:pt modelId="{214FA1C3-0A64-4EE3-9C7D-5EA700B438D6}" type="pres">
      <dgm:prSet presAssocID="{06DB5325-8043-44A3-8FB5-866372AC66B1}" presName="tile1" presStyleLbl="node1" presStyleIdx="0" presStyleCnt="4"/>
      <dgm:spPr/>
      <dgm:t>
        <a:bodyPr/>
        <a:lstStyle/>
        <a:p>
          <a:endParaRPr lang="en-IN"/>
        </a:p>
      </dgm:t>
    </dgm:pt>
    <dgm:pt modelId="{9CB12943-EB3E-410B-9C74-472819FB5200}" type="pres">
      <dgm:prSet presAssocID="{06DB5325-8043-44A3-8FB5-866372AC66B1}" presName="tile1text" presStyleLbl="node1" presStyleIdx="0" presStyleCnt="4">
        <dgm:presLayoutVars>
          <dgm:chMax val="0"/>
          <dgm:chPref val="0"/>
          <dgm:bulletEnabled val="1"/>
        </dgm:presLayoutVars>
      </dgm:prSet>
      <dgm:spPr/>
      <dgm:t>
        <a:bodyPr/>
        <a:lstStyle/>
        <a:p>
          <a:endParaRPr lang="en-IN"/>
        </a:p>
      </dgm:t>
    </dgm:pt>
    <dgm:pt modelId="{A89546AF-3F99-4A60-81EB-8A105700AC0C}" type="pres">
      <dgm:prSet presAssocID="{06DB5325-8043-44A3-8FB5-866372AC66B1}" presName="tile2" presStyleLbl="node1" presStyleIdx="1" presStyleCnt="4"/>
      <dgm:spPr/>
      <dgm:t>
        <a:bodyPr/>
        <a:lstStyle/>
        <a:p>
          <a:endParaRPr lang="en-IN"/>
        </a:p>
      </dgm:t>
    </dgm:pt>
    <dgm:pt modelId="{31E9DDB2-8B6A-481D-8D37-171068906052}" type="pres">
      <dgm:prSet presAssocID="{06DB5325-8043-44A3-8FB5-866372AC66B1}" presName="tile2text" presStyleLbl="node1" presStyleIdx="1" presStyleCnt="4">
        <dgm:presLayoutVars>
          <dgm:chMax val="0"/>
          <dgm:chPref val="0"/>
          <dgm:bulletEnabled val="1"/>
        </dgm:presLayoutVars>
      </dgm:prSet>
      <dgm:spPr/>
      <dgm:t>
        <a:bodyPr/>
        <a:lstStyle/>
        <a:p>
          <a:endParaRPr lang="en-IN"/>
        </a:p>
      </dgm:t>
    </dgm:pt>
    <dgm:pt modelId="{FC323C83-8B11-4217-AF16-B1C656C94ED2}" type="pres">
      <dgm:prSet presAssocID="{06DB5325-8043-44A3-8FB5-866372AC66B1}" presName="tile3" presStyleLbl="node1" presStyleIdx="2" presStyleCnt="4" custScaleX="100953" custLinFactNeighborX="461"/>
      <dgm:spPr/>
      <dgm:t>
        <a:bodyPr/>
        <a:lstStyle/>
        <a:p>
          <a:endParaRPr lang="en-IN"/>
        </a:p>
      </dgm:t>
    </dgm:pt>
    <dgm:pt modelId="{E774B186-184F-4FB9-9CD8-276FCDC264ED}" type="pres">
      <dgm:prSet presAssocID="{06DB5325-8043-44A3-8FB5-866372AC66B1}" presName="tile3text" presStyleLbl="node1" presStyleIdx="2" presStyleCnt="4">
        <dgm:presLayoutVars>
          <dgm:chMax val="0"/>
          <dgm:chPref val="0"/>
          <dgm:bulletEnabled val="1"/>
        </dgm:presLayoutVars>
      </dgm:prSet>
      <dgm:spPr/>
      <dgm:t>
        <a:bodyPr/>
        <a:lstStyle/>
        <a:p>
          <a:endParaRPr lang="en-IN"/>
        </a:p>
      </dgm:t>
    </dgm:pt>
    <dgm:pt modelId="{5413711C-8C94-477F-A20B-8B94C64ACA17}" type="pres">
      <dgm:prSet presAssocID="{06DB5325-8043-44A3-8FB5-866372AC66B1}" presName="tile4" presStyleLbl="node1" presStyleIdx="3" presStyleCnt="4"/>
      <dgm:spPr/>
      <dgm:t>
        <a:bodyPr/>
        <a:lstStyle/>
        <a:p>
          <a:endParaRPr lang="en-IN"/>
        </a:p>
      </dgm:t>
    </dgm:pt>
    <dgm:pt modelId="{B0C20642-F3DE-4445-9B0D-0BE57EE4A500}" type="pres">
      <dgm:prSet presAssocID="{06DB5325-8043-44A3-8FB5-866372AC66B1}" presName="tile4text" presStyleLbl="node1" presStyleIdx="3" presStyleCnt="4">
        <dgm:presLayoutVars>
          <dgm:chMax val="0"/>
          <dgm:chPref val="0"/>
          <dgm:bulletEnabled val="1"/>
        </dgm:presLayoutVars>
      </dgm:prSet>
      <dgm:spPr/>
      <dgm:t>
        <a:bodyPr/>
        <a:lstStyle/>
        <a:p>
          <a:endParaRPr lang="en-IN"/>
        </a:p>
      </dgm:t>
    </dgm:pt>
    <dgm:pt modelId="{CE31B9ED-E413-4751-AA80-DC061A5022F0}" type="pres">
      <dgm:prSet presAssocID="{06DB5325-8043-44A3-8FB5-866372AC66B1}" presName="centerTile" presStyleLbl="fgShp" presStyleIdx="0" presStyleCnt="1">
        <dgm:presLayoutVars>
          <dgm:chMax val="0"/>
          <dgm:chPref val="0"/>
        </dgm:presLayoutVars>
      </dgm:prSet>
      <dgm:spPr/>
      <dgm:t>
        <a:bodyPr/>
        <a:lstStyle/>
        <a:p>
          <a:endParaRPr lang="en-IN"/>
        </a:p>
      </dgm:t>
    </dgm:pt>
  </dgm:ptLst>
  <dgm:cxnLst>
    <dgm:cxn modelId="{DF0A9BFE-0599-407C-9C2C-7080E2B7622C}" type="presOf" srcId="{E7DCA2B9-7604-4A69-BEF9-E2C095ED14B3}" destId="{B0C20642-F3DE-4445-9B0D-0BE57EE4A500}" srcOrd="1" destOrd="0" presId="urn:microsoft.com/office/officeart/2005/8/layout/matrix1"/>
    <dgm:cxn modelId="{4382A992-C86F-4A3A-BEE2-8DF808FF746D}" type="presOf" srcId="{61F4ADEC-A41C-4C90-A033-44714CBE8F26}" destId="{A89546AF-3F99-4A60-81EB-8A105700AC0C}" srcOrd="0" destOrd="0" presId="urn:microsoft.com/office/officeart/2005/8/layout/matrix1"/>
    <dgm:cxn modelId="{E8D31D02-B6E4-41BB-9378-C8090037F290}" type="presOf" srcId="{06DB5325-8043-44A3-8FB5-866372AC66B1}" destId="{B5997D79-C220-459B-843C-1A536658168B}" srcOrd="0" destOrd="0" presId="urn:microsoft.com/office/officeart/2005/8/layout/matrix1"/>
    <dgm:cxn modelId="{3EC96C85-14F9-4A54-9E76-FCC3EFFC42CF}" type="presOf" srcId="{E7DCA2B9-7604-4A69-BEF9-E2C095ED14B3}" destId="{5413711C-8C94-477F-A20B-8B94C64ACA17}" srcOrd="0" destOrd="0" presId="urn:microsoft.com/office/officeart/2005/8/layout/matrix1"/>
    <dgm:cxn modelId="{A23F0C88-DFC2-4912-BD0E-F1FA962B0628}" srcId="{06DB5325-8043-44A3-8FB5-866372AC66B1}" destId="{699F9A08-0AE0-4D8A-BB96-02BD113AD5A7}" srcOrd="0" destOrd="0" parTransId="{9AF60E5C-1C09-4704-BE74-A5508F53BFB2}" sibTransId="{00CFFBCF-3E98-48B0-A55D-FC30057DF876}"/>
    <dgm:cxn modelId="{97E985A9-AE8B-4FCF-A72E-5562C91FB7ED}" type="presOf" srcId="{EE408157-AC4F-4AC8-931E-06A86C4BAC6C}" destId="{214FA1C3-0A64-4EE3-9C7D-5EA700B438D6}" srcOrd="0" destOrd="0" presId="urn:microsoft.com/office/officeart/2005/8/layout/matrix1"/>
    <dgm:cxn modelId="{03244C5B-338A-4CD5-B50C-4B90807F3F77}" type="presOf" srcId="{699F9A08-0AE0-4D8A-BB96-02BD113AD5A7}" destId="{CE31B9ED-E413-4751-AA80-DC061A5022F0}" srcOrd="0" destOrd="0" presId="urn:microsoft.com/office/officeart/2005/8/layout/matrix1"/>
    <dgm:cxn modelId="{BFCD485E-5B89-4584-A6FB-41A2DA250FC4}" srcId="{699F9A08-0AE0-4D8A-BB96-02BD113AD5A7}" destId="{61F4ADEC-A41C-4C90-A033-44714CBE8F26}" srcOrd="1" destOrd="0" parTransId="{6692108D-601B-47F9-B60E-3689A3882126}" sibTransId="{418CAFE0-D6EB-4CDC-B0B7-57629D0BEB4A}"/>
    <dgm:cxn modelId="{5C91CCC5-11B7-4BB2-B5F9-F4F70A37A503}" type="presOf" srcId="{EE408157-AC4F-4AC8-931E-06A86C4BAC6C}" destId="{9CB12943-EB3E-410B-9C74-472819FB5200}" srcOrd="1" destOrd="0" presId="urn:microsoft.com/office/officeart/2005/8/layout/matrix1"/>
    <dgm:cxn modelId="{D2A03B93-1AF0-41D2-AF87-4BD76B601F4E}" srcId="{699F9A08-0AE0-4D8A-BB96-02BD113AD5A7}" destId="{E7DCA2B9-7604-4A69-BEF9-E2C095ED14B3}" srcOrd="3" destOrd="0" parTransId="{820E52BB-B206-4127-B05A-31530DAD4942}" sibTransId="{853A8F77-5FA8-450F-AB55-96D631EB1723}"/>
    <dgm:cxn modelId="{6B04231D-2F24-480B-9882-DF70B82FE41B}" srcId="{699F9A08-0AE0-4D8A-BB96-02BD113AD5A7}" destId="{CBE6A58E-84F8-4607-9D0F-C26249B709EC}" srcOrd="2" destOrd="0" parTransId="{757C7C60-2CE0-49BF-AD3C-84299BB184CC}" sibTransId="{9CC78374-F7E0-458D-98DB-F43414744C11}"/>
    <dgm:cxn modelId="{3649ACFA-1038-4B7E-B6E9-77B5E1E914F1}" type="presOf" srcId="{CBE6A58E-84F8-4607-9D0F-C26249B709EC}" destId="{E774B186-184F-4FB9-9CD8-276FCDC264ED}" srcOrd="1" destOrd="0" presId="urn:microsoft.com/office/officeart/2005/8/layout/matrix1"/>
    <dgm:cxn modelId="{B6CC6080-A655-4FCF-9414-1D210AA62122}" srcId="{699F9A08-0AE0-4D8A-BB96-02BD113AD5A7}" destId="{EE408157-AC4F-4AC8-931E-06A86C4BAC6C}" srcOrd="0" destOrd="0" parTransId="{DDF8CF3F-BC8E-4EBC-8A22-75D2EC2B71E5}" sibTransId="{A7B9F082-E562-4869-8D6F-289A718F429B}"/>
    <dgm:cxn modelId="{BC1669EA-6072-4A8A-9294-36FD36BE6E20}" type="presOf" srcId="{CBE6A58E-84F8-4607-9D0F-C26249B709EC}" destId="{FC323C83-8B11-4217-AF16-B1C656C94ED2}" srcOrd="0" destOrd="0" presId="urn:microsoft.com/office/officeart/2005/8/layout/matrix1"/>
    <dgm:cxn modelId="{C94FE41B-DE6B-40C2-8168-049CCB7DBA65}" type="presOf" srcId="{61F4ADEC-A41C-4C90-A033-44714CBE8F26}" destId="{31E9DDB2-8B6A-481D-8D37-171068906052}" srcOrd="1" destOrd="0" presId="urn:microsoft.com/office/officeart/2005/8/layout/matrix1"/>
    <dgm:cxn modelId="{B406B2F8-3600-45A9-959D-740B96FAB473}" type="presParOf" srcId="{B5997D79-C220-459B-843C-1A536658168B}" destId="{953544E6-DBB0-4861-A2C6-98FC1F189A63}" srcOrd="0" destOrd="0" presId="urn:microsoft.com/office/officeart/2005/8/layout/matrix1"/>
    <dgm:cxn modelId="{8B6AC611-97FD-4BB8-AD5C-59387673BFDF}" type="presParOf" srcId="{953544E6-DBB0-4861-A2C6-98FC1F189A63}" destId="{214FA1C3-0A64-4EE3-9C7D-5EA700B438D6}" srcOrd="0" destOrd="0" presId="urn:microsoft.com/office/officeart/2005/8/layout/matrix1"/>
    <dgm:cxn modelId="{BF715A10-C16D-42E2-A9D7-60FD590E65A9}" type="presParOf" srcId="{953544E6-DBB0-4861-A2C6-98FC1F189A63}" destId="{9CB12943-EB3E-410B-9C74-472819FB5200}" srcOrd="1" destOrd="0" presId="urn:microsoft.com/office/officeart/2005/8/layout/matrix1"/>
    <dgm:cxn modelId="{F2609627-C067-4FC1-B739-37AE07472A9E}" type="presParOf" srcId="{953544E6-DBB0-4861-A2C6-98FC1F189A63}" destId="{A89546AF-3F99-4A60-81EB-8A105700AC0C}" srcOrd="2" destOrd="0" presId="urn:microsoft.com/office/officeart/2005/8/layout/matrix1"/>
    <dgm:cxn modelId="{1A4130EF-3FDE-4651-A9B6-EFEA33325533}" type="presParOf" srcId="{953544E6-DBB0-4861-A2C6-98FC1F189A63}" destId="{31E9DDB2-8B6A-481D-8D37-171068906052}" srcOrd="3" destOrd="0" presId="urn:microsoft.com/office/officeart/2005/8/layout/matrix1"/>
    <dgm:cxn modelId="{AB259BDD-AD98-40F9-8204-EFDBB656F2BC}" type="presParOf" srcId="{953544E6-DBB0-4861-A2C6-98FC1F189A63}" destId="{FC323C83-8B11-4217-AF16-B1C656C94ED2}" srcOrd="4" destOrd="0" presId="urn:microsoft.com/office/officeart/2005/8/layout/matrix1"/>
    <dgm:cxn modelId="{A2FF58B6-0BDB-483C-ABF6-99BEE410220C}" type="presParOf" srcId="{953544E6-DBB0-4861-A2C6-98FC1F189A63}" destId="{E774B186-184F-4FB9-9CD8-276FCDC264ED}" srcOrd="5" destOrd="0" presId="urn:microsoft.com/office/officeart/2005/8/layout/matrix1"/>
    <dgm:cxn modelId="{20C5C57D-02CD-4C7B-B528-167EE5313087}" type="presParOf" srcId="{953544E6-DBB0-4861-A2C6-98FC1F189A63}" destId="{5413711C-8C94-477F-A20B-8B94C64ACA17}" srcOrd="6" destOrd="0" presId="urn:microsoft.com/office/officeart/2005/8/layout/matrix1"/>
    <dgm:cxn modelId="{3891DABB-33D9-4023-B50F-B7B9A9043F72}" type="presParOf" srcId="{953544E6-DBB0-4861-A2C6-98FC1F189A63}" destId="{B0C20642-F3DE-4445-9B0D-0BE57EE4A500}" srcOrd="7" destOrd="0" presId="urn:microsoft.com/office/officeart/2005/8/layout/matrix1"/>
    <dgm:cxn modelId="{84B9E6A4-F135-4EC2-AC58-19953769522F}" type="presParOf" srcId="{B5997D79-C220-459B-843C-1A536658168B}" destId="{CE31B9ED-E413-4751-AA80-DC061A5022F0}"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FA1C3-0A64-4EE3-9C7D-5EA700B438D6}">
      <dsp:nvSpPr>
        <dsp:cNvPr id="0" name=""/>
        <dsp:cNvSpPr/>
      </dsp:nvSpPr>
      <dsp:spPr>
        <a:xfrm rot="16200000">
          <a:off x="254435" y="-248318"/>
          <a:ext cx="2070749" cy="2567386"/>
        </a:xfrm>
        <a:prstGeom prst="round1Rect">
          <a:avLst/>
        </a:prstGeom>
        <a:solidFill>
          <a:schemeClr val="bg1">
            <a:lumMod val="95000"/>
          </a:schemeClr>
        </a:solidFill>
        <a:ln w="28575"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160" tIns="391160" rIns="391160" bIns="391160" numCol="1" spcCol="1270" anchor="ctr" anchorCtr="0">
          <a:noAutofit/>
        </a:bodyPr>
        <a:lstStyle/>
        <a:p>
          <a:pPr lvl="0" algn="ctr" defTabSz="2444750">
            <a:lnSpc>
              <a:spcPct val="90000"/>
            </a:lnSpc>
            <a:spcBef>
              <a:spcPct val="0"/>
            </a:spcBef>
            <a:spcAft>
              <a:spcPct val="35000"/>
            </a:spcAft>
          </a:pPr>
          <a:endParaRPr lang="en-IN" sz="5500" kern="1200" dirty="0"/>
        </a:p>
      </dsp:txBody>
      <dsp:txXfrm rot="5400000">
        <a:off x="6116" y="1"/>
        <a:ext cx="2567386" cy="1553062"/>
      </dsp:txXfrm>
    </dsp:sp>
    <dsp:sp modelId="{A89546AF-3F99-4A60-81EB-8A105700AC0C}">
      <dsp:nvSpPr>
        <dsp:cNvPr id="0" name=""/>
        <dsp:cNvSpPr/>
      </dsp:nvSpPr>
      <dsp:spPr>
        <a:xfrm>
          <a:off x="2573502" y="0"/>
          <a:ext cx="2567386" cy="2070749"/>
        </a:xfrm>
        <a:prstGeom prst="round1Rect">
          <a:avLst/>
        </a:prstGeom>
        <a:solidFill>
          <a:schemeClr val="bg2">
            <a:lumMod val="90000"/>
          </a:schemeClr>
        </a:solidFill>
        <a:ln w="28575"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160" tIns="391160" rIns="391160" bIns="391160" numCol="1" spcCol="1270" anchor="ctr" anchorCtr="0">
          <a:noAutofit/>
        </a:bodyPr>
        <a:lstStyle/>
        <a:p>
          <a:pPr lvl="0" algn="ctr" defTabSz="2444750">
            <a:lnSpc>
              <a:spcPct val="90000"/>
            </a:lnSpc>
            <a:spcBef>
              <a:spcPct val="0"/>
            </a:spcBef>
            <a:spcAft>
              <a:spcPct val="35000"/>
            </a:spcAft>
          </a:pPr>
          <a:endParaRPr lang="en-IN" sz="5500" kern="1200" dirty="0"/>
        </a:p>
      </dsp:txBody>
      <dsp:txXfrm>
        <a:off x="2573502" y="0"/>
        <a:ext cx="2567386" cy="1553062"/>
      </dsp:txXfrm>
    </dsp:sp>
    <dsp:sp modelId="{FC323C83-8B11-4217-AF16-B1C656C94ED2}">
      <dsp:nvSpPr>
        <dsp:cNvPr id="0" name=""/>
        <dsp:cNvSpPr/>
      </dsp:nvSpPr>
      <dsp:spPr>
        <a:xfrm rot="10800000">
          <a:off x="5718" y="2070749"/>
          <a:ext cx="2591853" cy="2070749"/>
        </a:xfrm>
        <a:prstGeom prst="round1Rect">
          <a:avLst/>
        </a:prstGeom>
        <a:solidFill>
          <a:schemeClr val="bg2">
            <a:lumMod val="90000"/>
          </a:schemeClr>
        </a:solidFill>
        <a:ln w="28575"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160" tIns="391160" rIns="391160" bIns="391160" numCol="1" spcCol="1270" anchor="ctr" anchorCtr="0">
          <a:noAutofit/>
        </a:bodyPr>
        <a:lstStyle/>
        <a:p>
          <a:pPr lvl="0" algn="ctr" defTabSz="2444750">
            <a:lnSpc>
              <a:spcPct val="90000"/>
            </a:lnSpc>
            <a:spcBef>
              <a:spcPct val="0"/>
            </a:spcBef>
            <a:spcAft>
              <a:spcPct val="35000"/>
            </a:spcAft>
          </a:pPr>
          <a:endParaRPr lang="en-IN" sz="5500" kern="1200" dirty="0"/>
        </a:p>
      </dsp:txBody>
      <dsp:txXfrm rot="10800000">
        <a:off x="5718" y="2588436"/>
        <a:ext cx="2591853" cy="1553062"/>
      </dsp:txXfrm>
    </dsp:sp>
    <dsp:sp modelId="{5413711C-8C94-477F-A20B-8B94C64ACA17}">
      <dsp:nvSpPr>
        <dsp:cNvPr id="0" name=""/>
        <dsp:cNvSpPr/>
      </dsp:nvSpPr>
      <dsp:spPr>
        <a:xfrm rot="5400000">
          <a:off x="2821821" y="1822431"/>
          <a:ext cx="2070749" cy="2567386"/>
        </a:xfrm>
        <a:prstGeom prst="round1Rect">
          <a:avLst/>
        </a:prstGeom>
        <a:solidFill>
          <a:schemeClr val="bg1">
            <a:lumMod val="95000"/>
          </a:schemeClr>
        </a:solidFill>
        <a:ln w="28575"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160" tIns="391160" rIns="391160" bIns="391160" numCol="1" spcCol="1270" anchor="ctr" anchorCtr="0">
          <a:noAutofit/>
        </a:bodyPr>
        <a:lstStyle/>
        <a:p>
          <a:pPr lvl="0" algn="ctr" defTabSz="2444750">
            <a:lnSpc>
              <a:spcPct val="90000"/>
            </a:lnSpc>
            <a:spcBef>
              <a:spcPct val="0"/>
            </a:spcBef>
            <a:spcAft>
              <a:spcPct val="35000"/>
            </a:spcAft>
          </a:pPr>
          <a:endParaRPr lang="en-IN" sz="5500" kern="1200" dirty="0"/>
        </a:p>
      </dsp:txBody>
      <dsp:txXfrm rot="-5400000">
        <a:off x="2573502" y="2588436"/>
        <a:ext cx="2567386" cy="1553062"/>
      </dsp:txXfrm>
    </dsp:sp>
    <dsp:sp modelId="{CE31B9ED-E413-4751-AA80-DC061A5022F0}">
      <dsp:nvSpPr>
        <dsp:cNvPr id="0" name=""/>
        <dsp:cNvSpPr/>
      </dsp:nvSpPr>
      <dsp:spPr>
        <a:xfrm>
          <a:off x="1797170" y="1553062"/>
          <a:ext cx="1540431" cy="1035374"/>
        </a:xfrm>
        <a:prstGeom prst="roundRect">
          <a:avLst/>
        </a:prstGeom>
        <a:solidFill>
          <a:schemeClr val="tx2">
            <a:lumMod val="60000"/>
            <a:lumOff val="40000"/>
          </a:schemeClr>
        </a:solidFill>
        <a:ln w="19050" cap="flat" cmpd="sng" algn="ctr">
          <a:solidFill>
            <a:schemeClr val="tx2">
              <a:lumMod val="75000"/>
            </a:schemeClr>
          </a:solidFill>
          <a:prstDash val="solid"/>
          <a:miter lim="800000"/>
        </a:ln>
        <a:effectLst>
          <a:outerShdw blurRad="139700" dist="38100" dir="8100000" sx="101000" sy="101000" algn="tr" rotWithShape="0">
            <a:prstClr val="black">
              <a:alpha val="31000"/>
            </a:prstClr>
          </a:outerShdw>
        </a:effectLst>
      </dsp:spPr>
      <dsp:style>
        <a:lnRef idx="2">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endParaRPr lang="en-IN" sz="4300" kern="1200" dirty="0"/>
        </a:p>
      </dsp:txBody>
      <dsp:txXfrm>
        <a:off x="1847713" y="1603605"/>
        <a:ext cx="1439345" cy="93428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DA8C947-6253-4318-8214-E6F2E095BF22}" type="datetimeFigureOut">
              <a:rPr lang="en-IN" smtClean="0"/>
              <a:t>01-11-2016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425230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DA8C947-6253-4318-8214-E6F2E095BF22}" type="datetimeFigureOut">
              <a:rPr lang="en-IN" smtClean="0"/>
              <a:t>01-11-2016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4289388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A8C947-6253-4318-8214-E6F2E095BF22}" type="datetimeFigureOut">
              <a:rPr lang="en-IN" smtClean="0"/>
              <a:t>01-11-2016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27412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DA8C947-6253-4318-8214-E6F2E095BF22}" type="datetimeFigureOut">
              <a:rPr lang="en-IN" smtClean="0"/>
              <a:t>01-11-2016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55069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DA8C947-6253-4318-8214-E6F2E095BF22}" type="datetimeFigureOut">
              <a:rPr lang="en-IN" smtClean="0"/>
              <a:t>01-11-2016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215077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DA8C947-6253-4318-8214-E6F2E095BF22}" type="datetimeFigureOut">
              <a:rPr lang="en-IN" smtClean="0"/>
              <a:t>01-11-2016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84626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A8C947-6253-4318-8214-E6F2E095BF22}" type="datetimeFigureOut">
              <a:rPr lang="en-IN" smtClean="0"/>
              <a:t>01-11-2016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516858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A8C947-6253-4318-8214-E6F2E095BF22}" type="datetimeFigureOut">
              <a:rPr lang="en-IN" smtClean="0"/>
              <a:t>01-11-2016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1718210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A8C947-6253-4318-8214-E6F2E095BF22}" type="datetimeFigureOut">
              <a:rPr lang="en-IN" smtClean="0"/>
              <a:t>01-11-2016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318449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DA8C947-6253-4318-8214-E6F2E095BF22}" type="datetimeFigureOut">
              <a:rPr lang="en-IN" smtClean="0"/>
              <a:t>01-11-2016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1321526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DA8C947-6253-4318-8214-E6F2E095BF22}" type="datetimeFigureOut">
              <a:rPr lang="en-IN" smtClean="0"/>
              <a:t>01-11-2016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971321F-9631-4746-8D29-973850ACDF76}" type="slidenum">
              <a:rPr lang="en-IN" smtClean="0"/>
              <a:t>‹#›</a:t>
            </a:fld>
            <a:endParaRPr lang="en-IN"/>
          </a:p>
        </p:txBody>
      </p:sp>
    </p:spTree>
    <p:extLst>
      <p:ext uri="{BB962C8B-B14F-4D97-AF65-F5344CB8AC3E}">
        <p14:creationId xmlns:p14="http://schemas.microsoft.com/office/powerpoint/2010/main" val="2812737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A8C947-6253-4318-8214-E6F2E095BF22}" type="datetimeFigureOut">
              <a:rPr lang="en-IN" smtClean="0"/>
              <a:t>01-11-2016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71321F-9631-4746-8D29-973850ACDF76}" type="slidenum">
              <a:rPr lang="en-IN" smtClean="0"/>
              <a:t>‹#›</a:t>
            </a:fld>
            <a:endParaRPr lang="en-IN"/>
          </a:p>
        </p:txBody>
      </p:sp>
    </p:spTree>
    <p:extLst>
      <p:ext uri="{BB962C8B-B14F-4D97-AF65-F5344CB8AC3E}">
        <p14:creationId xmlns:p14="http://schemas.microsoft.com/office/powerpoint/2010/main" val="447990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aha.amit97@gmail.com" TargetMode="External"/><Relationship Id="rId5" Type="http://schemas.openxmlformats.org/officeDocument/2006/relationships/image" Target="../media/image3.png"/><Relationship Id="rId4" Type="http://schemas.openxmlformats.org/officeDocument/2006/relationships/hyperlink" Target="mailto:pranavkumariitkgp@gmail.com"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hart" Target="../charts/chart1.xml"/><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cs.google.com/spreadsheets/d/15o7gMCRuxbJNwAVxoQrDNowzty0CxPzA3qYH8CwgXUc/edit?usp=sharing"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cxnSp>
        <p:nvCxnSpPr>
          <p:cNvPr id="51" name="Straight Connector 50"/>
          <p:cNvCxnSpPr>
            <a:stCxn id="18" idx="4"/>
          </p:cNvCxnSpPr>
          <p:nvPr/>
        </p:nvCxnSpPr>
        <p:spPr>
          <a:xfrm>
            <a:off x="9365284" y="4578478"/>
            <a:ext cx="0" cy="227952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6" idx="0"/>
          </p:cNvCxnSpPr>
          <p:nvPr/>
        </p:nvCxnSpPr>
        <p:spPr>
          <a:xfrm flipH="1">
            <a:off x="9365284" y="0"/>
            <a:ext cx="1782" cy="2062911"/>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9253438" y="2062911"/>
            <a:ext cx="223692" cy="22369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p:cNvSpPr/>
          <p:nvPr/>
        </p:nvSpPr>
        <p:spPr>
          <a:xfrm>
            <a:off x="9253438" y="4354786"/>
            <a:ext cx="223692" cy="22369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2" name="Group 51"/>
          <p:cNvGrpSpPr/>
          <p:nvPr/>
        </p:nvGrpSpPr>
        <p:grpSpPr>
          <a:xfrm>
            <a:off x="9618666" y="1764030"/>
            <a:ext cx="2423098" cy="783567"/>
            <a:chOff x="9587446" y="417437"/>
            <a:chExt cx="2423098" cy="783567"/>
          </a:xfrm>
        </p:grpSpPr>
        <p:sp>
          <p:nvSpPr>
            <p:cNvPr id="19" name="TextBox 18"/>
            <p:cNvSpPr txBox="1"/>
            <p:nvPr/>
          </p:nvSpPr>
          <p:spPr>
            <a:xfrm>
              <a:off x="9888343" y="417437"/>
              <a:ext cx="1900712" cy="307777"/>
            </a:xfrm>
            <a:prstGeom prst="rect">
              <a:avLst/>
            </a:prstGeom>
            <a:noFill/>
          </p:spPr>
          <p:txBody>
            <a:bodyPr wrap="square" rtlCol="0">
              <a:spAutoFit/>
            </a:bodyPr>
            <a:lstStyle/>
            <a:p>
              <a:r>
                <a:rPr lang="en-IN" sz="1400" dirty="0"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Pranav Kumar</a:t>
              </a:r>
            </a:p>
          </p:txBody>
        </p:sp>
        <p:pic>
          <p:nvPicPr>
            <p:cNvPr id="28" name="Picture 27"/>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9599193" y="727598"/>
              <a:ext cx="216862" cy="216862"/>
            </a:xfrm>
            <a:prstGeom prst="rect">
              <a:avLst/>
            </a:prstGeom>
          </p:spPr>
        </p:pic>
        <p:pic>
          <p:nvPicPr>
            <p:cNvPr id="29" name="Picture 28"/>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9606439" y="974384"/>
              <a:ext cx="202371" cy="202371"/>
            </a:xfrm>
            <a:prstGeom prst="rect">
              <a:avLst/>
            </a:prstGeom>
          </p:spPr>
        </p:pic>
        <p:sp>
          <p:nvSpPr>
            <p:cNvPr id="31" name="TextBox 30"/>
            <p:cNvSpPr txBox="1"/>
            <p:nvPr/>
          </p:nvSpPr>
          <p:spPr>
            <a:xfrm>
              <a:off x="9888343" y="695545"/>
              <a:ext cx="2122201" cy="253916"/>
            </a:xfrm>
            <a:prstGeom prst="rect">
              <a:avLst/>
            </a:prstGeom>
            <a:noFill/>
          </p:spPr>
          <p:txBody>
            <a:bodyPr wrap="square" rtlCol="0">
              <a:spAutoFit/>
            </a:bodyPr>
            <a:lstStyle/>
            <a:p>
              <a:r>
                <a:rPr lang="en-IN" sz="1050" dirty="0" smtClean="0">
                  <a:latin typeface="Lato Semibold" panose="020F0502020204030203" pitchFamily="34" charset="0"/>
                  <a:ea typeface="Lato Semibold" panose="020F0502020204030203" pitchFamily="34" charset="0"/>
                  <a:cs typeface="Lato Semibold" panose="020F0502020204030203" pitchFamily="34" charset="0"/>
                  <a:hlinkClick r:id="rId4"/>
                </a:rPr>
                <a:t>pranavkumariitkgp@gmail.com</a:t>
              </a:r>
              <a:endParaRPr lang="en-IN" sz="1050" dirty="0">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32" name="TextBox 31"/>
            <p:cNvSpPr txBox="1"/>
            <p:nvPr/>
          </p:nvSpPr>
          <p:spPr>
            <a:xfrm>
              <a:off x="9874694" y="947088"/>
              <a:ext cx="1353377" cy="253916"/>
            </a:xfrm>
            <a:prstGeom prst="rect">
              <a:avLst/>
            </a:prstGeom>
            <a:noFill/>
          </p:spPr>
          <p:txBody>
            <a:bodyPr wrap="square" rtlCol="0">
              <a:spAutoFit/>
            </a:bodyPr>
            <a:lstStyle/>
            <a:p>
              <a:r>
                <a:rPr lang="en-IN" sz="1050" dirty="0"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+91-7076607584</a:t>
              </a:r>
              <a:endParaRPr lang="en-IN" sz="1050" dirty="0">
                <a:solidFill>
                  <a:schemeClr val="bg2"/>
                </a:solidFill>
                <a:latin typeface="Lato Semibold" panose="020F0502020204030203" pitchFamily="34" charset="0"/>
                <a:ea typeface="Lato Semibold" panose="020F0502020204030203" pitchFamily="34" charset="0"/>
                <a:cs typeface="Lato Semibold" panose="020F0502020204030203" pitchFamily="34" charset="0"/>
              </a:endParaRPr>
            </a:p>
          </p:txBody>
        </p:sp>
        <p:pic>
          <p:nvPicPr>
            <p:cNvPr id="33" name="Picture 32"/>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9587446" y="457318"/>
              <a:ext cx="240356" cy="240356"/>
            </a:xfrm>
            <a:prstGeom prst="rect">
              <a:avLst/>
            </a:prstGeom>
          </p:spPr>
        </p:pic>
      </p:grpSp>
      <p:grpSp>
        <p:nvGrpSpPr>
          <p:cNvPr id="36" name="Group 35"/>
          <p:cNvGrpSpPr/>
          <p:nvPr/>
        </p:nvGrpSpPr>
        <p:grpSpPr>
          <a:xfrm>
            <a:off x="9625490" y="4050586"/>
            <a:ext cx="2409450" cy="783567"/>
            <a:chOff x="9564182" y="417437"/>
            <a:chExt cx="2409450" cy="783567"/>
          </a:xfrm>
        </p:grpSpPr>
        <p:sp>
          <p:nvSpPr>
            <p:cNvPr id="37" name="TextBox 36"/>
            <p:cNvSpPr txBox="1"/>
            <p:nvPr/>
          </p:nvSpPr>
          <p:spPr>
            <a:xfrm>
              <a:off x="9865079" y="417437"/>
              <a:ext cx="1900712" cy="307777"/>
            </a:xfrm>
            <a:prstGeom prst="rect">
              <a:avLst/>
            </a:prstGeom>
            <a:noFill/>
          </p:spPr>
          <p:txBody>
            <a:bodyPr wrap="square" rtlCol="0">
              <a:spAutoFit/>
            </a:bodyPr>
            <a:lstStyle/>
            <a:p>
              <a:r>
                <a:rPr lang="en-IN" sz="1400" dirty="0"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Amit Kumar </a:t>
              </a:r>
              <a:r>
                <a:rPr lang="en-IN" sz="1400" dirty="0" err="1"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Saha</a:t>
              </a:r>
              <a:endParaRPr lang="en-IN" sz="1400" dirty="0"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endParaRPr>
            </a:p>
          </p:txBody>
        </p:sp>
        <p:pic>
          <p:nvPicPr>
            <p:cNvPr id="38" name="Picture 37"/>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9575929" y="727598"/>
              <a:ext cx="216862" cy="216862"/>
            </a:xfrm>
            <a:prstGeom prst="rect">
              <a:avLst/>
            </a:prstGeom>
          </p:spPr>
        </p:pic>
        <p:pic>
          <p:nvPicPr>
            <p:cNvPr id="39" name="Picture 38"/>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9583175" y="974384"/>
              <a:ext cx="202371" cy="202371"/>
            </a:xfrm>
            <a:prstGeom prst="rect">
              <a:avLst/>
            </a:prstGeom>
          </p:spPr>
        </p:pic>
        <p:sp>
          <p:nvSpPr>
            <p:cNvPr id="40" name="TextBox 39"/>
            <p:cNvSpPr txBox="1"/>
            <p:nvPr/>
          </p:nvSpPr>
          <p:spPr>
            <a:xfrm>
              <a:off x="9851431" y="687870"/>
              <a:ext cx="2122201" cy="253916"/>
            </a:xfrm>
            <a:prstGeom prst="rect">
              <a:avLst/>
            </a:prstGeom>
            <a:noFill/>
          </p:spPr>
          <p:txBody>
            <a:bodyPr wrap="square" rtlCol="0">
              <a:spAutoFit/>
            </a:bodyPr>
            <a:lstStyle/>
            <a:p>
              <a:r>
                <a:rPr lang="en-IN" sz="1050" dirty="0">
                  <a:latin typeface="Lato Semibold" panose="020F0502020204030203" pitchFamily="34" charset="0"/>
                  <a:ea typeface="Lato Semibold" panose="020F0502020204030203" pitchFamily="34" charset="0"/>
                  <a:cs typeface="Lato Semibold" panose="020F0502020204030203" pitchFamily="34" charset="0"/>
                  <a:hlinkClick r:id="rId6"/>
                </a:rPr>
                <a:t>s</a:t>
              </a:r>
              <a:r>
                <a:rPr lang="en-IN" sz="1050" dirty="0" smtClean="0">
                  <a:latin typeface="Lato Semibold" panose="020F0502020204030203" pitchFamily="34" charset="0"/>
                  <a:ea typeface="Lato Semibold" panose="020F0502020204030203" pitchFamily="34" charset="0"/>
                  <a:cs typeface="Lato Semibold" panose="020F0502020204030203" pitchFamily="34" charset="0"/>
                  <a:hlinkClick r:id="rId6"/>
                </a:rPr>
                <a:t>aha.amit97@gmail.com</a:t>
              </a:r>
              <a:endParaRPr lang="en-IN" sz="1050" dirty="0">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41" name="TextBox 40"/>
            <p:cNvSpPr txBox="1"/>
            <p:nvPr/>
          </p:nvSpPr>
          <p:spPr>
            <a:xfrm>
              <a:off x="9837782" y="947088"/>
              <a:ext cx="1353377" cy="253916"/>
            </a:xfrm>
            <a:prstGeom prst="rect">
              <a:avLst/>
            </a:prstGeom>
            <a:noFill/>
          </p:spPr>
          <p:txBody>
            <a:bodyPr wrap="square" rtlCol="0">
              <a:spAutoFit/>
            </a:bodyPr>
            <a:lstStyle/>
            <a:p>
              <a:r>
                <a:rPr lang="en-IN" sz="1050" dirty="0"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+91-9932370820</a:t>
              </a:r>
              <a:endParaRPr lang="en-IN" sz="1050" dirty="0">
                <a:solidFill>
                  <a:schemeClr val="bg2"/>
                </a:solidFill>
                <a:latin typeface="Lato Semibold" panose="020F0502020204030203" pitchFamily="34" charset="0"/>
                <a:ea typeface="Lato Semibold" panose="020F0502020204030203" pitchFamily="34" charset="0"/>
                <a:cs typeface="Lato Semibold" panose="020F0502020204030203" pitchFamily="34" charset="0"/>
              </a:endParaRPr>
            </a:p>
          </p:txBody>
        </p:sp>
        <p:pic>
          <p:nvPicPr>
            <p:cNvPr id="42" name="Picture 41"/>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9564182" y="457318"/>
              <a:ext cx="240356" cy="240356"/>
            </a:xfrm>
            <a:prstGeom prst="rect">
              <a:avLst/>
            </a:prstGeom>
          </p:spPr>
        </p:pic>
      </p:grpSp>
      <p:grpSp>
        <p:nvGrpSpPr>
          <p:cNvPr id="64" name="Group 63"/>
          <p:cNvGrpSpPr/>
          <p:nvPr/>
        </p:nvGrpSpPr>
        <p:grpSpPr>
          <a:xfrm>
            <a:off x="272955" y="471780"/>
            <a:ext cx="5204939" cy="1876637"/>
            <a:chOff x="272955" y="471780"/>
            <a:chExt cx="5204939" cy="1876637"/>
          </a:xfrm>
        </p:grpSpPr>
        <p:sp>
          <p:nvSpPr>
            <p:cNvPr id="43" name="TextBox 42"/>
            <p:cNvSpPr txBox="1"/>
            <p:nvPr/>
          </p:nvSpPr>
          <p:spPr>
            <a:xfrm>
              <a:off x="272955" y="471780"/>
              <a:ext cx="4326341" cy="523220"/>
            </a:xfrm>
            <a:prstGeom prst="rect">
              <a:avLst/>
            </a:prstGeom>
            <a:noFill/>
          </p:spPr>
          <p:txBody>
            <a:bodyPr wrap="square" rtlCol="0">
              <a:spAutoFit/>
            </a:bodyPr>
            <a:lstStyle/>
            <a:p>
              <a:r>
                <a:rPr lang="en-IN" sz="2800" dirty="0" smtClean="0">
                  <a:solidFill>
                    <a:schemeClr val="bg2"/>
                  </a:solidFill>
                  <a:latin typeface="Lato Heavy" panose="020F0502020204030203" pitchFamily="34" charset="0"/>
                  <a:ea typeface="Lato Heavy" panose="020F0502020204030203" pitchFamily="34" charset="0"/>
                  <a:cs typeface="Lato Heavy" panose="020F0502020204030203" pitchFamily="34" charset="0"/>
                </a:rPr>
                <a:t>Team Alchemist</a:t>
              </a:r>
              <a:endParaRPr lang="en-IN" sz="2800" dirty="0">
                <a:solidFill>
                  <a:schemeClr val="bg2"/>
                </a:solidFill>
                <a:latin typeface="Lato Heavy" panose="020F0502020204030203" pitchFamily="34" charset="0"/>
                <a:ea typeface="Lato Heavy" panose="020F0502020204030203" pitchFamily="34" charset="0"/>
                <a:cs typeface="Lato Heavy" panose="020F0502020204030203" pitchFamily="34" charset="0"/>
              </a:endParaRPr>
            </a:p>
          </p:txBody>
        </p:sp>
        <p:sp>
          <p:nvSpPr>
            <p:cNvPr id="44" name="TextBox 43"/>
            <p:cNvSpPr txBox="1"/>
            <p:nvPr/>
          </p:nvSpPr>
          <p:spPr>
            <a:xfrm>
              <a:off x="272955" y="878837"/>
              <a:ext cx="2661314" cy="461665"/>
            </a:xfrm>
            <a:prstGeom prst="rect">
              <a:avLst/>
            </a:prstGeom>
            <a:noFill/>
          </p:spPr>
          <p:txBody>
            <a:bodyPr wrap="square" rtlCol="0">
              <a:spAutoFit/>
            </a:bodyPr>
            <a:lstStyle/>
            <a:p>
              <a:r>
                <a:rPr lang="en-IN" sz="2400" dirty="0" smtClean="0">
                  <a:solidFill>
                    <a:schemeClr val="bg2"/>
                  </a:solidFill>
                  <a:latin typeface="Lato Light" panose="020F0502020204030203" pitchFamily="34" charset="0"/>
                  <a:ea typeface="Lato Light" panose="020F0502020204030203" pitchFamily="34" charset="0"/>
                  <a:cs typeface="Lato Light" panose="020F0502020204030203" pitchFamily="34" charset="0"/>
                </a:rPr>
                <a:t>IIT </a:t>
              </a:r>
              <a:r>
                <a:rPr lang="en-IN" sz="2400" dirty="0" err="1" smtClean="0">
                  <a:solidFill>
                    <a:schemeClr val="bg2"/>
                  </a:solidFill>
                  <a:latin typeface="Lato Light" panose="020F0502020204030203" pitchFamily="34" charset="0"/>
                  <a:ea typeface="Lato Light" panose="020F0502020204030203" pitchFamily="34" charset="0"/>
                  <a:cs typeface="Lato Light" panose="020F0502020204030203" pitchFamily="34" charset="0"/>
                </a:rPr>
                <a:t>Kharagpur</a:t>
              </a:r>
              <a:endParaRPr lang="en-IN" sz="2400" dirty="0">
                <a:solidFill>
                  <a:schemeClr val="bg2"/>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45" name="TextBox 44"/>
            <p:cNvSpPr txBox="1"/>
            <p:nvPr/>
          </p:nvSpPr>
          <p:spPr>
            <a:xfrm>
              <a:off x="272955" y="1609753"/>
              <a:ext cx="3700999" cy="369332"/>
            </a:xfrm>
            <a:prstGeom prst="rect">
              <a:avLst/>
            </a:prstGeom>
            <a:noFill/>
          </p:spPr>
          <p:txBody>
            <a:bodyPr wrap="square" rtlCol="0">
              <a:spAutoFit/>
            </a:bodyPr>
            <a:lstStyle/>
            <a:p>
              <a:r>
                <a:rPr lang="en-IN" dirty="0" smtClean="0">
                  <a:solidFill>
                    <a:schemeClr val="bg2"/>
                  </a:solidFill>
                  <a:latin typeface="Lato Heavy" panose="020F0502020204030203" pitchFamily="34" charset="0"/>
                  <a:ea typeface="Lato Heavy" panose="020F0502020204030203" pitchFamily="34" charset="0"/>
                  <a:cs typeface="Lato Heavy" panose="020F0502020204030203" pitchFamily="34" charset="0"/>
                </a:rPr>
                <a:t>Case</a:t>
              </a:r>
              <a:r>
                <a:rPr lang="en-IN" dirty="0" smtClean="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 : Prime Seller Hub</a:t>
              </a:r>
              <a:endParaRPr lang="en-IN" dirty="0">
                <a:solidFill>
                  <a:schemeClr val="bg2"/>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46" name="TextBox 45"/>
            <p:cNvSpPr txBox="1"/>
            <p:nvPr/>
          </p:nvSpPr>
          <p:spPr>
            <a:xfrm>
              <a:off x="272955" y="1979085"/>
              <a:ext cx="5204939" cy="369332"/>
            </a:xfrm>
            <a:prstGeom prst="rect">
              <a:avLst/>
            </a:prstGeom>
            <a:noFill/>
          </p:spPr>
          <p:txBody>
            <a:bodyPr wrap="square" rtlCol="0">
              <a:spAutoFit/>
            </a:bodyPr>
            <a:lstStyle/>
            <a:p>
              <a:r>
                <a:rPr lang="en-IN" dirty="0">
                  <a:solidFill>
                    <a:schemeClr val="bg2"/>
                  </a:solidFill>
                  <a:latin typeface="Lato Light" panose="020F0502020204030203" pitchFamily="34" charset="0"/>
                  <a:ea typeface="Lato Light" panose="020F0502020204030203" pitchFamily="34" charset="0"/>
                  <a:cs typeface="Lato Light" panose="020F0502020204030203" pitchFamily="34" charset="0"/>
                </a:rPr>
                <a:t>“2 cappuccinos, with no sugar and cream, please”</a:t>
              </a:r>
            </a:p>
          </p:txBody>
        </p:sp>
      </p:grpSp>
      <p:cxnSp>
        <p:nvCxnSpPr>
          <p:cNvPr id="55" name="Straight Connector 54"/>
          <p:cNvCxnSpPr>
            <a:stCxn id="16" idx="4"/>
            <a:endCxn id="18" idx="0"/>
          </p:cNvCxnSpPr>
          <p:nvPr/>
        </p:nvCxnSpPr>
        <p:spPr>
          <a:xfrm>
            <a:off x="9365284" y="2286603"/>
            <a:ext cx="0" cy="2068183"/>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900" y="3545745"/>
            <a:ext cx="7582888" cy="3693600"/>
          </a:xfrm>
          <a:prstGeom prst="rect">
            <a:avLst/>
          </a:prstGeom>
          <a:scene3d>
            <a:camera prst="perspectiveRelaxed">
              <a:rot lat="18573598" lon="0" rev="0"/>
            </a:camera>
            <a:lightRig rig="balanced" dir="t"/>
          </a:scene3d>
        </p:spPr>
      </p:pic>
      <p:grpSp>
        <p:nvGrpSpPr>
          <p:cNvPr id="60" name="Group 59"/>
          <p:cNvGrpSpPr/>
          <p:nvPr/>
        </p:nvGrpSpPr>
        <p:grpSpPr>
          <a:xfrm>
            <a:off x="5222539" y="3000055"/>
            <a:ext cx="1337648" cy="1311857"/>
            <a:chOff x="5159145" y="3017691"/>
            <a:chExt cx="1337648" cy="1311857"/>
          </a:xfrm>
        </p:grpSpPr>
        <p:sp>
          <p:nvSpPr>
            <p:cNvPr id="10" name="Teardrop 9"/>
            <p:cNvSpPr/>
            <p:nvPr/>
          </p:nvSpPr>
          <p:spPr>
            <a:xfrm rot="7906533">
              <a:off x="5159145" y="3017691"/>
              <a:ext cx="1311857" cy="1311857"/>
            </a:xfrm>
            <a:prstGeom prst="teardrop">
              <a:avLst>
                <a:gd name="adj" fmla="val 158313"/>
              </a:avLst>
            </a:prstGeom>
            <a:solidFill>
              <a:schemeClr val="tx2">
                <a:lumMod val="60000"/>
                <a:lumOff val="40000"/>
              </a:schemeClr>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p:cNvSpPr/>
            <p:nvPr/>
          </p:nvSpPr>
          <p:spPr>
            <a:xfrm>
              <a:off x="5270104" y="3137336"/>
              <a:ext cx="1100559" cy="1100559"/>
            </a:xfrm>
            <a:prstGeom prst="ellipse">
              <a:avLst/>
            </a:prstGeom>
            <a:solidFill>
              <a:schemeClr val="tx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p:cNvSpPr txBox="1"/>
            <p:nvPr/>
          </p:nvSpPr>
          <p:spPr>
            <a:xfrm>
              <a:off x="5267080" y="3421117"/>
              <a:ext cx="1229713" cy="276999"/>
            </a:xfrm>
            <a:prstGeom prst="rect">
              <a:avLst/>
            </a:prstGeom>
            <a:noFill/>
          </p:spPr>
          <p:txBody>
            <a:bodyPr wrap="square" rtlCol="0">
              <a:spAutoFit/>
            </a:bodyPr>
            <a:lstStyle/>
            <a:p>
              <a:r>
                <a:rPr lang="en-IN" sz="12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Paramarsh’16</a:t>
              </a:r>
            </a:p>
          </p:txBody>
        </p:sp>
        <p:sp>
          <p:nvSpPr>
            <p:cNvPr id="13" name="TextBox 12"/>
            <p:cNvSpPr txBox="1"/>
            <p:nvPr/>
          </p:nvSpPr>
          <p:spPr>
            <a:xfrm>
              <a:off x="5314378" y="3698116"/>
              <a:ext cx="1103583" cy="276999"/>
            </a:xfrm>
            <a:prstGeom prst="rect">
              <a:avLst/>
            </a:prstGeom>
            <a:noFill/>
          </p:spPr>
          <p:txBody>
            <a:bodyPr wrap="square" rtlCol="0">
              <a:spAutoFit/>
            </a:bodyPr>
            <a:lstStyle/>
            <a:p>
              <a:r>
                <a:rPr lang="en-IN" sz="1200" dirty="0" smtClean="0">
                  <a:solidFill>
                    <a:schemeClr val="tx2">
                      <a:lumMod val="75000"/>
                    </a:schemeClr>
                  </a:solidFill>
                  <a:latin typeface="Lato Heavy" panose="020F0502020204030203" pitchFamily="34" charset="0"/>
                  <a:ea typeface="Lato Heavy" panose="020F0502020204030203" pitchFamily="34" charset="0"/>
                  <a:cs typeface="Lato Heavy" panose="020F0502020204030203" pitchFamily="34" charset="0"/>
                </a:rPr>
                <a:t>IIM RAIPUR</a:t>
              </a:r>
              <a:endParaRPr lang="en-IN" sz="1200" dirty="0">
                <a:solidFill>
                  <a:schemeClr val="tx2">
                    <a:lumMod val="75000"/>
                  </a:schemeClr>
                </a:solidFill>
                <a:latin typeface="Lato Heavy" panose="020F0502020204030203" pitchFamily="34" charset="0"/>
                <a:ea typeface="Lato Heavy" panose="020F0502020204030203" pitchFamily="34" charset="0"/>
                <a:cs typeface="Lato Heavy" panose="020F0502020204030203" pitchFamily="34" charset="0"/>
              </a:endParaRPr>
            </a:p>
          </p:txBody>
        </p:sp>
      </p:grpSp>
    </p:spTree>
    <p:extLst>
      <p:ext uri="{BB962C8B-B14F-4D97-AF65-F5344CB8AC3E}">
        <p14:creationId xmlns:p14="http://schemas.microsoft.com/office/powerpoint/2010/main" val="29044723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1000"/>
                                        <p:tgtEl>
                                          <p:spTgt spid="60"/>
                                        </p:tgtEl>
                                      </p:cBhvr>
                                    </p:animEffect>
                                    <p:anim calcmode="lin" valueType="num">
                                      <p:cBhvr>
                                        <p:cTn id="12" dur="1000" fill="hold"/>
                                        <p:tgtEl>
                                          <p:spTgt spid="60"/>
                                        </p:tgtEl>
                                        <p:attrNameLst>
                                          <p:attrName>ppt_x</p:attrName>
                                        </p:attrNameLst>
                                      </p:cBhvr>
                                      <p:tavLst>
                                        <p:tav tm="0">
                                          <p:val>
                                            <p:strVal val="#ppt_x"/>
                                          </p:val>
                                        </p:tav>
                                        <p:tav tm="100000">
                                          <p:val>
                                            <p:strVal val="#ppt_x"/>
                                          </p:val>
                                        </p:tav>
                                      </p:tavLst>
                                    </p:anim>
                                    <p:anim calcmode="lin" valueType="num">
                                      <p:cBhvr>
                                        <p:cTn id="13" dur="1000" fill="hold"/>
                                        <p:tgtEl>
                                          <p:spTgt spid="60"/>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25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1000" fill="hold"/>
                                        <p:tgtEl>
                                          <p:spTgt spid="64"/>
                                        </p:tgtEl>
                                        <p:attrNameLst>
                                          <p:attrName>ppt_x</p:attrName>
                                        </p:attrNameLst>
                                      </p:cBhvr>
                                      <p:tavLst>
                                        <p:tav tm="0">
                                          <p:val>
                                            <p:strVal val="0-#ppt_w/2"/>
                                          </p:val>
                                        </p:tav>
                                        <p:tav tm="100000">
                                          <p:val>
                                            <p:strVal val="#ppt_x"/>
                                          </p:val>
                                        </p:tav>
                                      </p:tavLst>
                                    </p:anim>
                                    <p:anim calcmode="lin" valueType="num">
                                      <p:cBhvr additive="base">
                                        <p:cTn id="18" dur="1000" fill="hold"/>
                                        <p:tgtEl>
                                          <p:spTgt spid="64"/>
                                        </p:tgtEl>
                                        <p:attrNameLst>
                                          <p:attrName>ppt_y</p:attrName>
                                        </p:attrNameLst>
                                      </p:cBhvr>
                                      <p:tavLst>
                                        <p:tav tm="0">
                                          <p:val>
                                            <p:strVal val="#ppt_y"/>
                                          </p:val>
                                        </p:tav>
                                        <p:tav tm="100000">
                                          <p:val>
                                            <p:strVal val="#ppt_y"/>
                                          </p:val>
                                        </p:tav>
                                      </p:tavLst>
                                    </p:anim>
                                  </p:childTnLst>
                                </p:cTn>
                              </p:par>
                            </p:childTnLst>
                          </p:cTn>
                        </p:par>
                        <p:par>
                          <p:cTn id="19" fill="hold">
                            <p:stCondLst>
                              <p:cond delay="3250"/>
                            </p:stCondLst>
                            <p:childTnLst>
                              <p:par>
                                <p:cTn id="20" presetID="22" presetClass="entr" presetSubtype="1" fill="hold" nodeType="after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1000"/>
                                        <p:tgtEl>
                                          <p:spTgt spid="15"/>
                                        </p:tgtEl>
                                      </p:cBhvr>
                                    </p:animEffect>
                                  </p:childTnLst>
                                </p:cTn>
                              </p:par>
                            </p:childTnLst>
                          </p:cTn>
                        </p:par>
                        <p:par>
                          <p:cTn id="23" fill="hold">
                            <p:stCondLst>
                              <p:cond delay="4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0"/>
                            </p:stCondLst>
                            <p:childTnLst>
                              <p:par>
                                <p:cTn id="28" presetID="47" presetClass="entr" presetSubtype="0" fill="hold"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750"/>
                                        <p:tgtEl>
                                          <p:spTgt spid="52"/>
                                        </p:tgtEl>
                                      </p:cBhvr>
                                    </p:animEffect>
                                    <p:anim calcmode="lin" valueType="num">
                                      <p:cBhvr>
                                        <p:cTn id="31" dur="750" fill="hold"/>
                                        <p:tgtEl>
                                          <p:spTgt spid="52"/>
                                        </p:tgtEl>
                                        <p:attrNameLst>
                                          <p:attrName>ppt_x</p:attrName>
                                        </p:attrNameLst>
                                      </p:cBhvr>
                                      <p:tavLst>
                                        <p:tav tm="0">
                                          <p:val>
                                            <p:strVal val="#ppt_x"/>
                                          </p:val>
                                        </p:tav>
                                        <p:tav tm="100000">
                                          <p:val>
                                            <p:strVal val="#ppt_x"/>
                                          </p:val>
                                        </p:tav>
                                      </p:tavLst>
                                    </p:anim>
                                    <p:anim calcmode="lin" valueType="num">
                                      <p:cBhvr>
                                        <p:cTn id="32" dur="750" fill="hold"/>
                                        <p:tgtEl>
                                          <p:spTgt spid="52"/>
                                        </p:tgtEl>
                                        <p:attrNameLst>
                                          <p:attrName>ppt_y</p:attrName>
                                        </p:attrNameLst>
                                      </p:cBhvr>
                                      <p:tavLst>
                                        <p:tav tm="0">
                                          <p:val>
                                            <p:strVal val="#ppt_y-.1"/>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up)">
                                      <p:cBhvr>
                                        <p:cTn id="35" dur="1000"/>
                                        <p:tgtEl>
                                          <p:spTgt spid="55"/>
                                        </p:tgtEl>
                                      </p:cBhvr>
                                    </p:animEffect>
                                  </p:childTnLst>
                                </p:cTn>
                              </p:par>
                            </p:childTnLst>
                          </p:cTn>
                        </p:par>
                        <p:par>
                          <p:cTn id="36" fill="hold">
                            <p:stCondLst>
                              <p:cond delay="6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6500"/>
                            </p:stCondLst>
                            <p:childTnLst>
                              <p:par>
                                <p:cTn id="41" presetID="47" presetClass="entr" presetSubtype="0"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750"/>
                                        <p:tgtEl>
                                          <p:spTgt spid="36"/>
                                        </p:tgtEl>
                                      </p:cBhvr>
                                    </p:animEffect>
                                    <p:anim calcmode="lin" valueType="num">
                                      <p:cBhvr>
                                        <p:cTn id="44" dur="750" fill="hold"/>
                                        <p:tgtEl>
                                          <p:spTgt spid="36"/>
                                        </p:tgtEl>
                                        <p:attrNameLst>
                                          <p:attrName>ppt_x</p:attrName>
                                        </p:attrNameLst>
                                      </p:cBhvr>
                                      <p:tavLst>
                                        <p:tav tm="0">
                                          <p:val>
                                            <p:strVal val="#ppt_x"/>
                                          </p:val>
                                        </p:tav>
                                        <p:tav tm="100000">
                                          <p:val>
                                            <p:strVal val="#ppt_x"/>
                                          </p:val>
                                        </p:tav>
                                      </p:tavLst>
                                    </p:anim>
                                    <p:anim calcmode="lin" valueType="num">
                                      <p:cBhvr>
                                        <p:cTn id="45" dur="750" fill="hold"/>
                                        <p:tgtEl>
                                          <p:spTgt spid="36"/>
                                        </p:tgtEl>
                                        <p:attrNameLst>
                                          <p:attrName>ppt_y</p:attrName>
                                        </p:attrNameLst>
                                      </p:cBhvr>
                                      <p:tavLst>
                                        <p:tav tm="0">
                                          <p:val>
                                            <p:strVal val="#ppt_y-.1"/>
                                          </p:val>
                                        </p:tav>
                                        <p:tav tm="100000">
                                          <p:val>
                                            <p:strVal val="#ppt_y"/>
                                          </p:val>
                                        </p:tav>
                                      </p:tavLst>
                                    </p:anim>
                                  </p:childTnLst>
                                </p:cTn>
                              </p:par>
                              <p:par>
                                <p:cTn id="46" presetID="22" presetClass="entr" presetSubtype="1" fill="hold"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up)">
                                      <p:cBhvr>
                                        <p:cTn id="48"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7505565" y="3720664"/>
            <a:ext cx="4397405" cy="2869324"/>
          </a:xfrm>
          <a:prstGeom prst="rect">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5766" y="16128"/>
            <a:ext cx="12192000" cy="6858000"/>
          </a:xfrm>
          <a:prstGeom prst="rect">
            <a:avLst/>
          </a:prstGeom>
          <a:gradFill flip="none" rotWithShape="1">
            <a:gsLst>
              <a:gs pos="81000">
                <a:srgbClr val="E7E7E7"/>
              </a:gs>
              <a:gs pos="15000">
                <a:schemeClr val="accent3">
                  <a:lumMod val="5000"/>
                  <a:lumOff val="95000"/>
                </a:schemeClr>
              </a:gs>
              <a:gs pos="0">
                <a:schemeClr val="accent3">
                  <a:lumMod val="45000"/>
                  <a:lumOff val="55000"/>
                </a:schemeClr>
              </a:gs>
              <a:gs pos="100000">
                <a:schemeClr val="accent3">
                  <a:lumMod val="45000"/>
                  <a:lumOff val="55000"/>
                </a:schemeClr>
              </a:gs>
              <a:gs pos="58000">
                <a:srgbClr val="F6F6F6"/>
              </a:gs>
              <a:gs pos="8000">
                <a:srgbClr val="F4F4F4"/>
              </a:gs>
              <a:gs pos="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p:cNvSpPr/>
          <p:nvPr/>
        </p:nvSpPr>
        <p:spPr>
          <a:xfrm>
            <a:off x="4894997" y="627797"/>
            <a:ext cx="2402006" cy="2402006"/>
          </a:xfrm>
          <a:prstGeom prst="ellipse">
            <a:avLst/>
          </a:prstGeom>
          <a:blipFill dpi="0" rotWithShape="1">
            <a:blip r:embed="rId2"/>
            <a:srcRect/>
            <a:tile tx="-69850" ty="38100" sx="56000" sy="55000" flip="none" algn="ctr"/>
          </a:blipFill>
          <a:ln w="38100">
            <a:solidFill>
              <a:srgbClr val="6CA144"/>
            </a:solidFill>
          </a:ln>
          <a:effectLst>
            <a:outerShdw blurRad="1397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flipH="1">
            <a:off x="7328841" y="1245996"/>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0" name="Straight Connector 9"/>
          <p:cNvCxnSpPr/>
          <p:nvPr/>
        </p:nvCxnSpPr>
        <p:spPr>
          <a:xfrm flipV="1">
            <a:off x="7431856" y="1301262"/>
            <a:ext cx="430286" cy="4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V="1">
            <a:off x="7637187" y="1083129"/>
            <a:ext cx="430286" cy="4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850267" y="855882"/>
            <a:ext cx="725517"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flipH="1">
            <a:off x="8561648" y="794891"/>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p:cNvSpPr/>
          <p:nvPr/>
        </p:nvSpPr>
        <p:spPr>
          <a:xfrm>
            <a:off x="8861245" y="627797"/>
            <a:ext cx="2339668" cy="2402006"/>
          </a:xfrm>
          <a:prstGeom prst="rect">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p:cNvSpPr txBox="1"/>
          <p:nvPr/>
        </p:nvSpPr>
        <p:spPr>
          <a:xfrm>
            <a:off x="8861245" y="1245996"/>
            <a:ext cx="2339668" cy="1692771"/>
          </a:xfrm>
          <a:prstGeom prst="rect">
            <a:avLst/>
          </a:prstGeom>
          <a:noFill/>
        </p:spPr>
        <p:txBody>
          <a:bodyPr wrap="square" rtlCol="0">
            <a:spAutoFit/>
          </a:bodyPr>
          <a:lstStyle/>
          <a:p>
            <a:r>
              <a:rPr lang="en-IN" sz="1300" dirty="0" smtClean="0">
                <a:solidFill>
                  <a:srgbClr val="A7A7A7"/>
                </a:solidFill>
                <a:latin typeface="Lato Heavy" panose="020F0502020204030203" pitchFamily="34" charset="0"/>
                <a:ea typeface="Lato Heavy" panose="020F0502020204030203" pitchFamily="34" charset="0"/>
                <a:cs typeface="Lato Heavy" panose="020F0502020204030203" pitchFamily="34" charset="0"/>
              </a:rPr>
              <a:t>“</a:t>
            </a:r>
            <a:r>
              <a:rPr lang="en-IN" sz="1300" dirty="0" smtClean="0">
                <a:solidFill>
                  <a:srgbClr val="A1A1A1"/>
                </a:solidFill>
                <a:latin typeface="Lato Light" panose="020F0502020204030203" pitchFamily="34" charset="0"/>
                <a:ea typeface="Lato Light" panose="020F0502020204030203" pitchFamily="34" charset="0"/>
                <a:cs typeface="Lato Light" panose="020F0502020204030203" pitchFamily="34" charset="0"/>
              </a:rPr>
              <a:t>Our </a:t>
            </a:r>
            <a:r>
              <a:rPr lang="en-IN" sz="1300" dirty="0">
                <a:solidFill>
                  <a:srgbClr val="A1A1A1"/>
                </a:solidFill>
                <a:latin typeface="Lato Light" panose="020F0502020204030203" pitchFamily="34" charset="0"/>
                <a:ea typeface="Lato Light" panose="020F0502020204030203" pitchFamily="34" charset="0"/>
                <a:cs typeface="Lato Light" panose="020F0502020204030203" pitchFamily="34" charset="0"/>
              </a:rPr>
              <a:t>mantra is not only to increase the number of orders or to reach more customers but most importantly to help you sell online profitably at every stage. We are continuously working towards this objective</a:t>
            </a:r>
            <a:r>
              <a:rPr lang="en-IN" sz="1300" dirty="0" smtClean="0">
                <a:solidFill>
                  <a:srgbClr val="A1A1A1"/>
                </a:solidFill>
                <a:latin typeface="Lato Light" panose="020F0502020204030203" pitchFamily="34" charset="0"/>
                <a:ea typeface="Lato Light" panose="020F0502020204030203" pitchFamily="34" charset="0"/>
                <a:cs typeface="Lato Light" panose="020F0502020204030203" pitchFamily="34" charset="0"/>
              </a:rPr>
              <a:t>.</a:t>
            </a:r>
            <a:r>
              <a:rPr lang="en-IN" sz="1300" dirty="0" smtClean="0">
                <a:solidFill>
                  <a:srgbClr val="A1A1A1"/>
                </a:solidFill>
                <a:latin typeface="Lato Heavy" panose="020F0502020204030203" pitchFamily="34" charset="0"/>
                <a:ea typeface="Lato Heavy" panose="020F0502020204030203" pitchFamily="34" charset="0"/>
                <a:cs typeface="Lato Heavy" panose="020F0502020204030203" pitchFamily="34" charset="0"/>
              </a:rPr>
              <a:t>”</a:t>
            </a:r>
            <a:endParaRPr lang="en-IN" sz="1300" dirty="0">
              <a:solidFill>
                <a:srgbClr val="A1A1A1"/>
              </a:solidFill>
              <a:latin typeface="Lato Heavy" panose="020F0502020204030203" pitchFamily="34" charset="0"/>
              <a:ea typeface="Lato Heavy" panose="020F0502020204030203" pitchFamily="34" charset="0"/>
              <a:cs typeface="Lato Heavy" panose="020F0502020204030203" pitchFamily="34" charset="0"/>
            </a:endParaRPr>
          </a:p>
        </p:txBody>
      </p:sp>
      <p:sp>
        <p:nvSpPr>
          <p:cNvPr id="19" name="TextBox 18"/>
          <p:cNvSpPr txBox="1"/>
          <p:nvPr/>
        </p:nvSpPr>
        <p:spPr>
          <a:xfrm>
            <a:off x="8861245" y="675095"/>
            <a:ext cx="2339668" cy="461665"/>
          </a:xfrm>
          <a:prstGeom prst="rect">
            <a:avLst/>
          </a:prstGeom>
          <a:noFill/>
        </p:spPr>
        <p:txBody>
          <a:bodyPr wrap="square" rtlCol="0">
            <a:spAutoFit/>
          </a:bodyPr>
          <a:lstStyle/>
          <a:p>
            <a:r>
              <a:rPr lang="en-IN" sz="2400" dirty="0" smtClean="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MANTRA</a:t>
            </a:r>
            <a:endParaRPr lang="en-IN" sz="2400" dirty="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endParaRPr>
          </a:p>
        </p:txBody>
      </p:sp>
      <p:sp>
        <p:nvSpPr>
          <p:cNvPr id="24" name="Oval 23"/>
          <p:cNvSpPr/>
          <p:nvPr/>
        </p:nvSpPr>
        <p:spPr>
          <a:xfrm flipH="1">
            <a:off x="7274587" y="2336015"/>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5" name="Straight Connector 24"/>
          <p:cNvCxnSpPr/>
          <p:nvPr/>
        </p:nvCxnSpPr>
        <p:spPr>
          <a:xfrm>
            <a:off x="7331859" y="2439031"/>
            <a:ext cx="1" cy="101694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28841" y="3458033"/>
            <a:ext cx="1487970"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816811" y="3455970"/>
            <a:ext cx="0" cy="50117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flipH="1">
            <a:off x="8759538" y="3957145"/>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38" name="Chart 37"/>
          <p:cNvGraphicFramePr/>
          <p:nvPr>
            <p:extLst>
              <p:ext uri="{D42A27DB-BD31-4B8C-83A1-F6EECF244321}">
                <p14:modId xmlns:p14="http://schemas.microsoft.com/office/powerpoint/2010/main" val="2277885979"/>
              </p:ext>
            </p:extLst>
          </p:nvPr>
        </p:nvGraphicFramePr>
        <p:xfrm>
          <a:off x="8288180" y="4200312"/>
          <a:ext cx="3158613" cy="2105742"/>
        </p:xfrm>
        <a:graphic>
          <a:graphicData uri="http://schemas.openxmlformats.org/drawingml/2006/chart">
            <c:chart xmlns:c="http://schemas.openxmlformats.org/drawingml/2006/chart" xmlns:r="http://schemas.openxmlformats.org/officeDocument/2006/relationships" r:id="rId3"/>
          </a:graphicData>
        </a:graphic>
      </p:graphicFrame>
      <p:sp>
        <p:nvSpPr>
          <p:cNvPr id="40" name="Oval 39"/>
          <p:cNvSpPr/>
          <p:nvPr/>
        </p:nvSpPr>
        <p:spPr>
          <a:xfrm flipH="1">
            <a:off x="4749492" y="2322555"/>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1" name="Straight Connector 40"/>
          <p:cNvCxnSpPr/>
          <p:nvPr/>
        </p:nvCxnSpPr>
        <p:spPr>
          <a:xfrm rot="5400000" flipV="1">
            <a:off x="4593684" y="2652299"/>
            <a:ext cx="430286" cy="4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78729" y="2869505"/>
            <a:ext cx="2125636"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685544" y="2869505"/>
            <a:ext cx="0" cy="120642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flipH="1">
            <a:off x="2639801" y="3985538"/>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1" name="Rectangle 50"/>
          <p:cNvSpPr/>
          <p:nvPr/>
        </p:nvSpPr>
        <p:spPr>
          <a:xfrm>
            <a:off x="472966" y="4186288"/>
            <a:ext cx="3563006" cy="2135688"/>
          </a:xfrm>
          <a:prstGeom prst="rect">
            <a:avLst/>
          </a:prstGeom>
          <a:solidFill>
            <a:srgbClr val="FFFFFF"/>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TextBox 51"/>
          <p:cNvSpPr txBox="1"/>
          <p:nvPr/>
        </p:nvSpPr>
        <p:spPr>
          <a:xfrm>
            <a:off x="462454" y="4776218"/>
            <a:ext cx="725213" cy="338554"/>
          </a:xfrm>
          <a:prstGeom prst="rect">
            <a:avLst/>
          </a:prstGeom>
          <a:noFill/>
        </p:spPr>
        <p:txBody>
          <a:bodyPr wrap="square" rtlCol="0">
            <a:spAutoFit/>
          </a:bodyPr>
          <a:lstStyle/>
          <a:p>
            <a:r>
              <a:rPr lang="en-IN" sz="16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Micro</a:t>
            </a:r>
            <a:endParaRPr lang="en-IN" sz="16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53" name="TextBox 52"/>
          <p:cNvSpPr txBox="1"/>
          <p:nvPr/>
        </p:nvSpPr>
        <p:spPr>
          <a:xfrm>
            <a:off x="462454" y="5300215"/>
            <a:ext cx="725213" cy="338554"/>
          </a:xfrm>
          <a:prstGeom prst="rect">
            <a:avLst/>
          </a:prstGeom>
          <a:noFill/>
        </p:spPr>
        <p:txBody>
          <a:bodyPr wrap="square" rtlCol="0">
            <a:spAutoFit/>
          </a:bodyPr>
          <a:lstStyle/>
          <a:p>
            <a:r>
              <a:rPr lang="en-IN" sz="16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Small</a:t>
            </a:r>
            <a:endParaRPr lang="en-IN" sz="16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54" name="TextBox 53"/>
          <p:cNvSpPr txBox="1"/>
          <p:nvPr/>
        </p:nvSpPr>
        <p:spPr>
          <a:xfrm>
            <a:off x="457191" y="5842970"/>
            <a:ext cx="1051044" cy="338554"/>
          </a:xfrm>
          <a:prstGeom prst="rect">
            <a:avLst/>
          </a:prstGeom>
          <a:noFill/>
        </p:spPr>
        <p:txBody>
          <a:bodyPr wrap="square" rtlCol="0">
            <a:spAutoFit/>
          </a:bodyPr>
          <a:lstStyle/>
          <a:p>
            <a:r>
              <a:rPr lang="en-IN" sz="16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Medium</a:t>
            </a:r>
            <a:endParaRPr lang="en-IN" sz="16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55" name="Rounded Rectangle 54"/>
          <p:cNvSpPr/>
          <p:nvPr/>
        </p:nvSpPr>
        <p:spPr>
          <a:xfrm>
            <a:off x="1487209" y="4839282"/>
            <a:ext cx="2433145" cy="1846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Rounded Rectangle 55"/>
          <p:cNvSpPr/>
          <p:nvPr/>
        </p:nvSpPr>
        <p:spPr>
          <a:xfrm>
            <a:off x="1487209" y="5921859"/>
            <a:ext cx="2433145" cy="1846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Rounded Rectangle 56"/>
          <p:cNvSpPr/>
          <p:nvPr/>
        </p:nvSpPr>
        <p:spPr>
          <a:xfrm>
            <a:off x="1487209" y="5380569"/>
            <a:ext cx="2433145" cy="18466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Rounded Rectangle 57"/>
          <p:cNvSpPr/>
          <p:nvPr/>
        </p:nvSpPr>
        <p:spPr>
          <a:xfrm>
            <a:off x="1466185" y="4849787"/>
            <a:ext cx="1623855" cy="174157"/>
          </a:xfrm>
          <a:prstGeom prst="roundRect">
            <a:avLst/>
          </a:prstGeom>
          <a:solidFill>
            <a:srgbClr val="6CA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Rounded Rectangle 58"/>
          <p:cNvSpPr/>
          <p:nvPr/>
        </p:nvSpPr>
        <p:spPr>
          <a:xfrm>
            <a:off x="1476703" y="5391079"/>
            <a:ext cx="1149449" cy="174156"/>
          </a:xfrm>
          <a:prstGeom prst="roundRect">
            <a:avLst/>
          </a:prstGeom>
          <a:solidFill>
            <a:srgbClr val="6CA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ounded Rectangle 59"/>
          <p:cNvSpPr/>
          <p:nvPr/>
        </p:nvSpPr>
        <p:spPr>
          <a:xfrm>
            <a:off x="1476704" y="5921856"/>
            <a:ext cx="588579" cy="184669"/>
          </a:xfrm>
          <a:prstGeom prst="roundRect">
            <a:avLst/>
          </a:prstGeom>
          <a:solidFill>
            <a:srgbClr val="6CA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Oval 60"/>
          <p:cNvSpPr/>
          <p:nvPr/>
        </p:nvSpPr>
        <p:spPr>
          <a:xfrm flipH="1">
            <a:off x="3000313" y="1194341"/>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2" name="Straight Connector 61"/>
          <p:cNvCxnSpPr/>
          <p:nvPr/>
        </p:nvCxnSpPr>
        <p:spPr>
          <a:xfrm flipV="1">
            <a:off x="3103328" y="1249607"/>
            <a:ext cx="430286" cy="4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flipV="1">
            <a:off x="3308659" y="1031474"/>
            <a:ext cx="430286" cy="4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3516331" y="826020"/>
            <a:ext cx="1534427"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flipH="1">
            <a:off x="5036622" y="778677"/>
            <a:ext cx="118781" cy="118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8" name="Rectangle 67"/>
          <p:cNvSpPr/>
          <p:nvPr/>
        </p:nvSpPr>
        <p:spPr>
          <a:xfrm>
            <a:off x="457191" y="627797"/>
            <a:ext cx="2433109" cy="1398976"/>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9" name="Picture 68"/>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93829" y="728734"/>
            <a:ext cx="593838" cy="593838"/>
          </a:xfrm>
          <a:prstGeom prst="rect">
            <a:avLst/>
          </a:prstGeom>
        </p:spPr>
      </p:pic>
      <p:pic>
        <p:nvPicPr>
          <p:cNvPr id="70" name="Picture 69"/>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466185" y="770277"/>
            <a:ext cx="510751" cy="510751"/>
          </a:xfrm>
          <a:prstGeom prst="rect">
            <a:avLst/>
          </a:prstGeom>
        </p:spPr>
      </p:pic>
      <p:pic>
        <p:nvPicPr>
          <p:cNvPr id="71" name="Picture 70"/>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228864" y="728734"/>
            <a:ext cx="561924" cy="561924"/>
          </a:xfrm>
          <a:prstGeom prst="rect">
            <a:avLst/>
          </a:prstGeom>
        </p:spPr>
      </p:pic>
      <p:pic>
        <p:nvPicPr>
          <p:cNvPr id="74" name="Picture 73"/>
          <p:cNvPicPr>
            <a:picLocks noChangeAspect="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489638" y="1423508"/>
            <a:ext cx="486336" cy="486336"/>
          </a:xfrm>
          <a:prstGeom prst="rect">
            <a:avLst/>
          </a:prstGeom>
        </p:spPr>
      </p:pic>
      <p:pic>
        <p:nvPicPr>
          <p:cNvPr id="75" name="Picture 74"/>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69526" y="1348050"/>
            <a:ext cx="618141" cy="618141"/>
          </a:xfrm>
          <a:prstGeom prst="rect">
            <a:avLst/>
          </a:prstGeom>
        </p:spPr>
      </p:pic>
      <p:pic>
        <p:nvPicPr>
          <p:cNvPr id="76" name="Picture 75"/>
          <p:cNvPicPr>
            <a:picLocks noChangeAspect="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202456" y="1403961"/>
            <a:ext cx="589776" cy="589776"/>
          </a:xfrm>
          <a:prstGeom prst="rect">
            <a:avLst/>
          </a:prstGeom>
        </p:spPr>
      </p:pic>
      <p:sp>
        <p:nvSpPr>
          <p:cNvPr id="77" name="TextBox 76"/>
          <p:cNvSpPr txBox="1"/>
          <p:nvPr/>
        </p:nvSpPr>
        <p:spPr>
          <a:xfrm>
            <a:off x="4445874" y="3599097"/>
            <a:ext cx="3404393" cy="523220"/>
          </a:xfrm>
          <a:prstGeom prst="rect">
            <a:avLst/>
          </a:prstGeom>
          <a:noFill/>
        </p:spPr>
        <p:txBody>
          <a:bodyPr wrap="square" rtlCol="0">
            <a:spAutoFit/>
          </a:bodyPr>
          <a:lstStyle/>
          <a:p>
            <a:r>
              <a:rPr lang="en-IN" sz="28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PRIME SELLER HUB</a:t>
            </a:r>
            <a:endParaRPr lang="en-IN" sz="28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78" name="TextBox 77"/>
          <p:cNvSpPr txBox="1"/>
          <p:nvPr/>
        </p:nvSpPr>
        <p:spPr>
          <a:xfrm>
            <a:off x="4974402" y="4077104"/>
            <a:ext cx="2347337" cy="369332"/>
          </a:xfrm>
          <a:prstGeom prst="rect">
            <a:avLst/>
          </a:prstGeom>
          <a:noFill/>
        </p:spPr>
        <p:txBody>
          <a:bodyPr wrap="square" rtlCol="0">
            <a:spAutoFit/>
          </a:bodyPr>
          <a:lstStyle/>
          <a:p>
            <a:r>
              <a:rPr lang="en-IN"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Professional Services</a:t>
            </a:r>
            <a:endParaRPr lang="en-IN"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79" name="TextBox 78"/>
          <p:cNvSpPr txBox="1"/>
          <p:nvPr/>
        </p:nvSpPr>
        <p:spPr>
          <a:xfrm>
            <a:off x="907731" y="4281824"/>
            <a:ext cx="3336726" cy="338554"/>
          </a:xfrm>
          <a:prstGeom prst="rect">
            <a:avLst/>
          </a:prstGeom>
          <a:noFill/>
        </p:spPr>
        <p:txBody>
          <a:bodyPr wrap="square" rtlCol="0">
            <a:spAutoFit/>
          </a:bodyPr>
          <a:lstStyle/>
          <a:p>
            <a:r>
              <a:rPr lang="en-IN" sz="16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Targeted MSME Expansion</a:t>
            </a:r>
            <a:endParaRPr lang="en-IN" sz="16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nvGrpSpPr>
          <p:cNvPr id="14" name="Group 13"/>
          <p:cNvGrpSpPr/>
          <p:nvPr/>
        </p:nvGrpSpPr>
        <p:grpSpPr>
          <a:xfrm>
            <a:off x="2935049" y="4582295"/>
            <a:ext cx="438912" cy="242356"/>
            <a:chOff x="2935049" y="4582295"/>
            <a:chExt cx="438912" cy="242356"/>
          </a:xfrm>
        </p:grpSpPr>
        <p:grpSp>
          <p:nvGrpSpPr>
            <p:cNvPr id="7" name="Group 6"/>
            <p:cNvGrpSpPr/>
            <p:nvPr/>
          </p:nvGrpSpPr>
          <p:grpSpPr>
            <a:xfrm>
              <a:off x="2965622" y="4618819"/>
              <a:ext cx="234205" cy="205832"/>
              <a:chOff x="4445874" y="5214412"/>
              <a:chExt cx="319294" cy="280613"/>
            </a:xfrm>
          </p:grpSpPr>
          <p:sp>
            <p:nvSpPr>
              <p:cNvPr id="2" name="Rectangle 1"/>
              <p:cNvSpPr/>
              <p:nvPr/>
            </p:nvSpPr>
            <p:spPr>
              <a:xfrm>
                <a:off x="4445874" y="5214412"/>
                <a:ext cx="319294" cy="176667"/>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Isosceles Triangle 2"/>
              <p:cNvSpPr/>
              <p:nvPr/>
            </p:nvSpPr>
            <p:spPr>
              <a:xfrm rot="10800000">
                <a:off x="4502814" y="5311964"/>
                <a:ext cx="210539" cy="183061"/>
              </a:xfrm>
              <a:prstGeom prst="triangl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extBox 7"/>
            <p:cNvSpPr txBox="1"/>
            <p:nvPr/>
          </p:nvSpPr>
          <p:spPr>
            <a:xfrm>
              <a:off x="2935049" y="4582295"/>
              <a:ext cx="438912" cy="200055"/>
            </a:xfrm>
            <a:prstGeom prst="rect">
              <a:avLst/>
            </a:prstGeom>
            <a:noFill/>
          </p:spPr>
          <p:txBody>
            <a:bodyPr wrap="square" rtlCol="0">
              <a:spAutoFit/>
            </a:bodyPr>
            <a:lstStyle/>
            <a:p>
              <a:r>
                <a:rPr lang="en-IN" sz="7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60</a:t>
              </a:r>
              <a:endParaRPr lang="en-IN" sz="7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grpSp>
        <p:nvGrpSpPr>
          <p:cNvPr id="12" name="Group 11"/>
          <p:cNvGrpSpPr/>
          <p:nvPr/>
        </p:nvGrpSpPr>
        <p:grpSpPr>
          <a:xfrm>
            <a:off x="2479253" y="5138732"/>
            <a:ext cx="438912" cy="234518"/>
            <a:chOff x="2479253" y="5138732"/>
            <a:chExt cx="438912" cy="234518"/>
          </a:xfrm>
        </p:grpSpPr>
        <p:grpSp>
          <p:nvGrpSpPr>
            <p:cNvPr id="66" name="Group 65"/>
            <p:cNvGrpSpPr/>
            <p:nvPr/>
          </p:nvGrpSpPr>
          <p:grpSpPr>
            <a:xfrm>
              <a:off x="2502511" y="5167418"/>
              <a:ext cx="234205" cy="205832"/>
              <a:chOff x="4445874" y="5214412"/>
              <a:chExt cx="319294" cy="280613"/>
            </a:xfrm>
          </p:grpSpPr>
          <p:sp>
            <p:nvSpPr>
              <p:cNvPr id="67" name="Rectangle 66"/>
              <p:cNvSpPr/>
              <p:nvPr/>
            </p:nvSpPr>
            <p:spPr>
              <a:xfrm>
                <a:off x="4445874" y="5214412"/>
                <a:ext cx="319294" cy="176667"/>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Isosceles Triangle 71"/>
              <p:cNvSpPr/>
              <p:nvPr/>
            </p:nvSpPr>
            <p:spPr>
              <a:xfrm rot="10800000">
                <a:off x="4502814" y="5311964"/>
                <a:ext cx="210539" cy="183061"/>
              </a:xfrm>
              <a:prstGeom prst="triangl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2" name="TextBox 81"/>
            <p:cNvSpPr txBox="1"/>
            <p:nvPr/>
          </p:nvSpPr>
          <p:spPr>
            <a:xfrm>
              <a:off x="2479253" y="5138732"/>
              <a:ext cx="438912" cy="200055"/>
            </a:xfrm>
            <a:prstGeom prst="rect">
              <a:avLst/>
            </a:prstGeom>
            <a:noFill/>
          </p:spPr>
          <p:txBody>
            <a:bodyPr wrap="square" rtlCol="0">
              <a:spAutoFit/>
            </a:bodyPr>
            <a:lstStyle/>
            <a:p>
              <a:r>
                <a:rPr lang="en-IN" sz="7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4</a:t>
              </a:r>
              <a:r>
                <a:rPr lang="en-IN" sz="7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0</a:t>
              </a:r>
              <a:endParaRPr lang="en-IN" sz="7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grpSp>
        <p:nvGrpSpPr>
          <p:cNvPr id="9" name="Group 8"/>
          <p:cNvGrpSpPr/>
          <p:nvPr/>
        </p:nvGrpSpPr>
        <p:grpSpPr>
          <a:xfrm>
            <a:off x="1903751" y="5661062"/>
            <a:ext cx="438912" cy="241620"/>
            <a:chOff x="1903751" y="5661062"/>
            <a:chExt cx="438912" cy="241620"/>
          </a:xfrm>
        </p:grpSpPr>
        <p:grpSp>
          <p:nvGrpSpPr>
            <p:cNvPr id="73" name="Group 72"/>
            <p:cNvGrpSpPr/>
            <p:nvPr/>
          </p:nvGrpSpPr>
          <p:grpSpPr>
            <a:xfrm>
              <a:off x="1934324" y="5696850"/>
              <a:ext cx="234205" cy="205832"/>
              <a:chOff x="4445874" y="5214412"/>
              <a:chExt cx="319294" cy="280613"/>
            </a:xfrm>
          </p:grpSpPr>
          <p:sp>
            <p:nvSpPr>
              <p:cNvPr id="80" name="Rectangle 79"/>
              <p:cNvSpPr/>
              <p:nvPr/>
            </p:nvSpPr>
            <p:spPr>
              <a:xfrm>
                <a:off x="4445874" y="5214412"/>
                <a:ext cx="319294" cy="176667"/>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1" name="Isosceles Triangle 80"/>
              <p:cNvSpPr/>
              <p:nvPr/>
            </p:nvSpPr>
            <p:spPr>
              <a:xfrm rot="10800000">
                <a:off x="4502814" y="5311964"/>
                <a:ext cx="210539" cy="183061"/>
              </a:xfrm>
              <a:prstGeom prst="triangl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3" name="TextBox 82"/>
            <p:cNvSpPr txBox="1"/>
            <p:nvPr/>
          </p:nvSpPr>
          <p:spPr>
            <a:xfrm>
              <a:off x="1903751" y="5661062"/>
              <a:ext cx="438912" cy="200055"/>
            </a:xfrm>
            <a:prstGeom prst="rect">
              <a:avLst/>
            </a:prstGeom>
            <a:noFill/>
          </p:spPr>
          <p:txBody>
            <a:bodyPr wrap="square" rtlCol="0">
              <a:spAutoFit/>
            </a:bodyPr>
            <a:lstStyle/>
            <a:p>
              <a:r>
                <a:rPr lang="en-IN" sz="7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2</a:t>
              </a:r>
              <a:r>
                <a:rPr lang="en-IN" sz="7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0</a:t>
              </a:r>
              <a:endParaRPr lang="en-IN" sz="7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spTree>
    <p:extLst>
      <p:ext uri="{BB962C8B-B14F-4D97-AF65-F5344CB8AC3E}">
        <p14:creationId xmlns:p14="http://schemas.microsoft.com/office/powerpoint/2010/main" val="151536118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250"/>
                                        <p:tgtEl>
                                          <p:spTgt spid="77"/>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fade">
                                      <p:cBhvr>
                                        <p:cTn id="15" dur="250"/>
                                        <p:tgtEl>
                                          <p:spTgt spid="7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up)">
                                      <p:cBhvr>
                                        <p:cTn id="63" dur="50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up)">
                                      <p:cBhvr>
                                        <p:cTn id="79" dur="500"/>
                                        <p:tgtEl>
                                          <p:spTgt spid="41"/>
                                        </p:tgtEl>
                                      </p:cBhvr>
                                    </p:animEffect>
                                  </p:childTnLst>
                                </p:cTn>
                              </p:par>
                            </p:childTnLst>
                          </p:cTn>
                        </p:par>
                        <p:par>
                          <p:cTn id="80" fill="hold">
                            <p:stCondLst>
                              <p:cond delay="9500"/>
                            </p:stCondLst>
                            <p:childTnLst>
                              <p:par>
                                <p:cTn id="81" presetID="22" presetClass="entr" presetSubtype="2" fill="hold" nodeType="after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wipe(right)">
                                      <p:cBhvr>
                                        <p:cTn id="83" dur="500"/>
                                        <p:tgtEl>
                                          <p:spTgt spid="42"/>
                                        </p:tgtEl>
                                      </p:cBhvr>
                                    </p:animEffect>
                                  </p:childTnLst>
                                </p:cTn>
                              </p:par>
                            </p:childTnLst>
                          </p:cTn>
                        </p:par>
                        <p:par>
                          <p:cTn id="84" fill="hold">
                            <p:stCondLst>
                              <p:cond delay="10000"/>
                            </p:stCondLst>
                            <p:childTnLst>
                              <p:par>
                                <p:cTn id="85" presetID="22" presetClass="entr" presetSubtype="1" fill="hold" nodeType="after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up)">
                                      <p:cBhvr>
                                        <p:cTn id="87" dur="500"/>
                                        <p:tgtEl>
                                          <p:spTgt spid="43"/>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fade">
                                      <p:cBhvr>
                                        <p:cTn id="99" dur="500"/>
                                        <p:tgtEl>
                                          <p:spTgt spid="79"/>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500"/>
                                        <p:tgtEl>
                                          <p:spTgt spid="52"/>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wipe(left)">
                                      <p:cBhvr>
                                        <p:cTn id="107" dur="500"/>
                                        <p:tgtEl>
                                          <p:spTgt spid="55"/>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wipe(left)">
                                      <p:cBhvr>
                                        <p:cTn id="111" dur="500"/>
                                        <p:tgtEl>
                                          <p:spTgt spid="58"/>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fade">
                                      <p:cBhvr>
                                        <p:cTn id="119" dur="500"/>
                                        <p:tgtEl>
                                          <p:spTgt spid="53"/>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57"/>
                                        </p:tgtEl>
                                        <p:attrNameLst>
                                          <p:attrName>style.visibility</p:attrName>
                                        </p:attrNameLst>
                                      </p:cBhvr>
                                      <p:to>
                                        <p:strVal val="visible"/>
                                      </p:to>
                                    </p:set>
                                    <p:animEffect transition="in" filter="wipe(left)">
                                      <p:cBhvr>
                                        <p:cTn id="123" dur="500"/>
                                        <p:tgtEl>
                                          <p:spTgt spid="57"/>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59"/>
                                        </p:tgtEl>
                                        <p:attrNameLst>
                                          <p:attrName>style.visibility</p:attrName>
                                        </p:attrNameLst>
                                      </p:cBhvr>
                                      <p:to>
                                        <p:strVal val="visible"/>
                                      </p:to>
                                    </p:set>
                                    <p:animEffect transition="in" filter="wipe(left)">
                                      <p:cBhvr>
                                        <p:cTn id="127" dur="500"/>
                                        <p:tgtEl>
                                          <p:spTgt spid="59"/>
                                        </p:tgtEl>
                                      </p:cBhvr>
                                    </p:animEffect>
                                  </p:childTnLst>
                                </p:cTn>
                              </p:par>
                            </p:childTnLst>
                          </p:cTn>
                        </p:par>
                        <p:par>
                          <p:cTn id="128" fill="hold">
                            <p:stCondLst>
                              <p:cond delay="15500"/>
                            </p:stCondLst>
                            <p:childTnLst>
                              <p:par>
                                <p:cTn id="129" presetID="10" presetClass="entr" presetSubtype="0" fill="hold" nodeType="afterEffect">
                                  <p:stCondLst>
                                    <p:cond delay="0"/>
                                  </p:stCondLst>
                                  <p:childTnLst>
                                    <p:set>
                                      <p:cBhvr>
                                        <p:cTn id="130" dur="1" fill="hold">
                                          <p:stCondLst>
                                            <p:cond delay="0"/>
                                          </p:stCondLst>
                                        </p:cTn>
                                        <p:tgtEl>
                                          <p:spTgt spid="12"/>
                                        </p:tgtEl>
                                        <p:attrNameLst>
                                          <p:attrName>style.visibility</p:attrName>
                                        </p:attrNameLst>
                                      </p:cBhvr>
                                      <p:to>
                                        <p:strVal val="visible"/>
                                      </p:to>
                                    </p:set>
                                    <p:animEffect transition="in" filter="fade">
                                      <p:cBhvr>
                                        <p:cTn id="131" dur="500"/>
                                        <p:tgtEl>
                                          <p:spTgt spid="12"/>
                                        </p:tgtEl>
                                      </p:cBhvr>
                                    </p:animEffect>
                                  </p:childTnLst>
                                </p:cTn>
                              </p:par>
                            </p:childTnLst>
                          </p:cTn>
                        </p:par>
                        <p:par>
                          <p:cTn id="132" fill="hold">
                            <p:stCondLst>
                              <p:cond delay="16000"/>
                            </p:stCondLst>
                            <p:childTnLst>
                              <p:par>
                                <p:cTn id="133" presetID="10"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56"/>
                                        </p:tgtEl>
                                        <p:attrNameLst>
                                          <p:attrName>style.visibility</p:attrName>
                                        </p:attrNameLst>
                                      </p:cBhvr>
                                      <p:to>
                                        <p:strVal val="visible"/>
                                      </p:to>
                                    </p:set>
                                    <p:animEffect transition="in" filter="wipe(left)">
                                      <p:cBhvr>
                                        <p:cTn id="139" dur="500"/>
                                        <p:tgtEl>
                                          <p:spTgt spid="56"/>
                                        </p:tgtEl>
                                      </p:cBhvr>
                                    </p:animEffect>
                                  </p:childTnLst>
                                </p:cTn>
                              </p:par>
                            </p:childTnLst>
                          </p:cTn>
                        </p:par>
                        <p:par>
                          <p:cTn id="140" fill="hold">
                            <p:stCondLst>
                              <p:cond delay="17000"/>
                            </p:stCondLst>
                            <p:childTnLst>
                              <p:par>
                                <p:cTn id="141" presetID="22" presetClass="entr" presetSubtype="8" fill="hold" grpId="0" nodeType="afterEffect">
                                  <p:stCondLst>
                                    <p:cond delay="0"/>
                                  </p:stCondLst>
                                  <p:childTnLst>
                                    <p:set>
                                      <p:cBhvr>
                                        <p:cTn id="142" dur="1" fill="hold">
                                          <p:stCondLst>
                                            <p:cond delay="0"/>
                                          </p:stCondLst>
                                        </p:cTn>
                                        <p:tgtEl>
                                          <p:spTgt spid="60"/>
                                        </p:tgtEl>
                                        <p:attrNameLst>
                                          <p:attrName>style.visibility</p:attrName>
                                        </p:attrNameLst>
                                      </p:cBhvr>
                                      <p:to>
                                        <p:strVal val="visible"/>
                                      </p:to>
                                    </p:set>
                                    <p:animEffect transition="in" filter="wipe(left)">
                                      <p:cBhvr>
                                        <p:cTn id="143" dur="500"/>
                                        <p:tgtEl>
                                          <p:spTgt spid="60"/>
                                        </p:tgtEl>
                                      </p:cBhvr>
                                    </p:animEffect>
                                  </p:childTnLst>
                                </p:cTn>
                              </p:par>
                            </p:childTnLst>
                          </p:cTn>
                        </p:par>
                        <p:par>
                          <p:cTn id="144" fill="hold">
                            <p:stCondLst>
                              <p:cond delay="17500"/>
                            </p:stCondLst>
                            <p:childTnLst>
                              <p:par>
                                <p:cTn id="145" presetID="10" presetClass="entr" presetSubtype="0" fill="hold" nodeType="afterEffect">
                                  <p:stCondLst>
                                    <p:cond delay="0"/>
                                  </p:stCondLst>
                                  <p:childTnLst>
                                    <p:set>
                                      <p:cBhvr>
                                        <p:cTn id="146" dur="1" fill="hold">
                                          <p:stCondLst>
                                            <p:cond delay="0"/>
                                          </p:stCondLst>
                                        </p:cTn>
                                        <p:tgtEl>
                                          <p:spTgt spid="9"/>
                                        </p:tgtEl>
                                        <p:attrNameLst>
                                          <p:attrName>style.visibility</p:attrName>
                                        </p:attrNameLst>
                                      </p:cBhvr>
                                      <p:to>
                                        <p:strVal val="visible"/>
                                      </p:to>
                                    </p:set>
                                    <p:animEffect transition="in" filter="fade">
                                      <p:cBhvr>
                                        <p:cTn id="147" dur="500"/>
                                        <p:tgtEl>
                                          <p:spTgt spid="9"/>
                                        </p:tgtEl>
                                      </p:cBhvr>
                                    </p:animEffect>
                                  </p:childTnLst>
                                </p:cTn>
                              </p:par>
                            </p:childTnLst>
                          </p:cTn>
                        </p:par>
                        <p:par>
                          <p:cTn id="148" fill="hold">
                            <p:stCondLst>
                              <p:cond delay="18000"/>
                            </p:stCondLst>
                            <p:childTnLst>
                              <p:par>
                                <p:cTn id="149" presetID="10" presetClass="entr" presetSubtype="0" fill="hold" grpId="0" nodeType="afterEffect">
                                  <p:stCondLst>
                                    <p:cond delay="0"/>
                                  </p:stCondLst>
                                  <p:childTnLst>
                                    <p:set>
                                      <p:cBhvr>
                                        <p:cTn id="150" dur="1" fill="hold">
                                          <p:stCondLst>
                                            <p:cond delay="0"/>
                                          </p:stCondLst>
                                        </p:cTn>
                                        <p:tgtEl>
                                          <p:spTgt spid="65"/>
                                        </p:tgtEl>
                                        <p:attrNameLst>
                                          <p:attrName>style.visibility</p:attrName>
                                        </p:attrNameLst>
                                      </p:cBhvr>
                                      <p:to>
                                        <p:strVal val="visible"/>
                                      </p:to>
                                    </p:set>
                                    <p:animEffect transition="in" filter="fade">
                                      <p:cBhvr>
                                        <p:cTn id="151" dur="500"/>
                                        <p:tgtEl>
                                          <p:spTgt spid="65"/>
                                        </p:tgtEl>
                                      </p:cBhvr>
                                    </p:animEffect>
                                  </p:childTnLst>
                                </p:cTn>
                              </p:par>
                            </p:childTnLst>
                          </p:cTn>
                        </p:par>
                        <p:par>
                          <p:cTn id="152" fill="hold">
                            <p:stCondLst>
                              <p:cond delay="18500"/>
                            </p:stCondLst>
                            <p:childTnLst>
                              <p:par>
                                <p:cTn id="153" presetID="22" presetClass="entr" presetSubtype="2" fill="hold" nodeType="afterEffect">
                                  <p:stCondLst>
                                    <p:cond delay="0"/>
                                  </p:stCondLst>
                                  <p:childTnLst>
                                    <p:set>
                                      <p:cBhvr>
                                        <p:cTn id="154" dur="1" fill="hold">
                                          <p:stCondLst>
                                            <p:cond delay="0"/>
                                          </p:stCondLst>
                                        </p:cTn>
                                        <p:tgtEl>
                                          <p:spTgt spid="64"/>
                                        </p:tgtEl>
                                        <p:attrNameLst>
                                          <p:attrName>style.visibility</p:attrName>
                                        </p:attrNameLst>
                                      </p:cBhvr>
                                      <p:to>
                                        <p:strVal val="visible"/>
                                      </p:to>
                                    </p:set>
                                    <p:animEffect transition="in" filter="wipe(right)">
                                      <p:cBhvr>
                                        <p:cTn id="155" dur="500"/>
                                        <p:tgtEl>
                                          <p:spTgt spid="64"/>
                                        </p:tgtEl>
                                      </p:cBhvr>
                                    </p:animEffect>
                                  </p:childTnLst>
                                </p:cTn>
                              </p:par>
                            </p:childTnLst>
                          </p:cTn>
                        </p:par>
                        <p:par>
                          <p:cTn id="156" fill="hold">
                            <p:stCondLst>
                              <p:cond delay="19000"/>
                            </p:stCondLst>
                            <p:childTnLst>
                              <p:par>
                                <p:cTn id="157" presetID="22" presetClass="entr" presetSubtype="1" fill="hold" nodeType="afterEffect">
                                  <p:stCondLst>
                                    <p:cond delay="0"/>
                                  </p:stCondLst>
                                  <p:childTnLst>
                                    <p:set>
                                      <p:cBhvr>
                                        <p:cTn id="158" dur="1" fill="hold">
                                          <p:stCondLst>
                                            <p:cond delay="0"/>
                                          </p:stCondLst>
                                        </p:cTn>
                                        <p:tgtEl>
                                          <p:spTgt spid="63"/>
                                        </p:tgtEl>
                                        <p:attrNameLst>
                                          <p:attrName>style.visibility</p:attrName>
                                        </p:attrNameLst>
                                      </p:cBhvr>
                                      <p:to>
                                        <p:strVal val="visible"/>
                                      </p:to>
                                    </p:set>
                                    <p:animEffect transition="in" filter="wipe(up)">
                                      <p:cBhvr>
                                        <p:cTn id="159" dur="500"/>
                                        <p:tgtEl>
                                          <p:spTgt spid="63"/>
                                        </p:tgtEl>
                                      </p:cBhvr>
                                    </p:animEffect>
                                  </p:childTnLst>
                                </p:cTn>
                              </p:par>
                            </p:childTnLst>
                          </p:cTn>
                        </p:par>
                        <p:par>
                          <p:cTn id="160" fill="hold">
                            <p:stCondLst>
                              <p:cond delay="19500"/>
                            </p:stCondLst>
                            <p:childTnLst>
                              <p:par>
                                <p:cTn id="161" presetID="22" presetClass="entr" presetSubtype="2" fill="hold" nodeType="afterEffect">
                                  <p:stCondLst>
                                    <p:cond delay="0"/>
                                  </p:stCondLst>
                                  <p:childTnLst>
                                    <p:set>
                                      <p:cBhvr>
                                        <p:cTn id="162" dur="1" fill="hold">
                                          <p:stCondLst>
                                            <p:cond delay="0"/>
                                          </p:stCondLst>
                                        </p:cTn>
                                        <p:tgtEl>
                                          <p:spTgt spid="62"/>
                                        </p:tgtEl>
                                        <p:attrNameLst>
                                          <p:attrName>style.visibility</p:attrName>
                                        </p:attrNameLst>
                                      </p:cBhvr>
                                      <p:to>
                                        <p:strVal val="visible"/>
                                      </p:to>
                                    </p:set>
                                    <p:animEffect transition="in" filter="wipe(right)">
                                      <p:cBhvr>
                                        <p:cTn id="163" dur="500"/>
                                        <p:tgtEl>
                                          <p:spTgt spid="62"/>
                                        </p:tgtEl>
                                      </p:cBhvr>
                                    </p:animEffect>
                                  </p:childTnLst>
                                </p:cTn>
                              </p:par>
                            </p:childTnLst>
                          </p:cTn>
                        </p:par>
                        <p:par>
                          <p:cTn id="164" fill="hold">
                            <p:stCondLst>
                              <p:cond delay="20000"/>
                            </p:stCondLst>
                            <p:childTnLst>
                              <p:par>
                                <p:cTn id="165" presetID="10" presetClass="entr" presetSubtype="0" fill="hold" grpId="0" nodeType="afterEffect">
                                  <p:stCondLst>
                                    <p:cond delay="0"/>
                                  </p:stCondLst>
                                  <p:childTnLst>
                                    <p:set>
                                      <p:cBhvr>
                                        <p:cTn id="166" dur="1" fill="hold">
                                          <p:stCondLst>
                                            <p:cond delay="0"/>
                                          </p:stCondLst>
                                        </p:cTn>
                                        <p:tgtEl>
                                          <p:spTgt spid="61"/>
                                        </p:tgtEl>
                                        <p:attrNameLst>
                                          <p:attrName>style.visibility</p:attrName>
                                        </p:attrNameLst>
                                      </p:cBhvr>
                                      <p:to>
                                        <p:strVal val="visible"/>
                                      </p:to>
                                    </p:set>
                                    <p:animEffect transition="in" filter="fade">
                                      <p:cBhvr>
                                        <p:cTn id="167" dur="500"/>
                                        <p:tgtEl>
                                          <p:spTgt spid="61"/>
                                        </p:tgtEl>
                                      </p:cBhvr>
                                    </p:animEffect>
                                  </p:childTnLst>
                                </p:cTn>
                              </p:par>
                            </p:childTnLst>
                          </p:cTn>
                        </p:par>
                        <p:par>
                          <p:cTn id="168" fill="hold">
                            <p:stCondLst>
                              <p:cond delay="20500"/>
                            </p:stCondLst>
                            <p:childTnLst>
                              <p:par>
                                <p:cTn id="169" presetID="10" presetClass="entr" presetSubtype="0" fill="hold" grpId="0" nodeType="afterEffect">
                                  <p:stCondLst>
                                    <p:cond delay="0"/>
                                  </p:stCondLst>
                                  <p:childTnLst>
                                    <p:set>
                                      <p:cBhvr>
                                        <p:cTn id="170" dur="1" fill="hold">
                                          <p:stCondLst>
                                            <p:cond delay="0"/>
                                          </p:stCondLst>
                                        </p:cTn>
                                        <p:tgtEl>
                                          <p:spTgt spid="68"/>
                                        </p:tgtEl>
                                        <p:attrNameLst>
                                          <p:attrName>style.visibility</p:attrName>
                                        </p:attrNameLst>
                                      </p:cBhvr>
                                      <p:to>
                                        <p:strVal val="visible"/>
                                      </p:to>
                                    </p:set>
                                    <p:animEffect transition="in" filter="fade">
                                      <p:cBhvr>
                                        <p:cTn id="171" dur="500"/>
                                        <p:tgtEl>
                                          <p:spTgt spid="68"/>
                                        </p:tgtEl>
                                      </p:cBhvr>
                                    </p:animEffect>
                                  </p:childTnLst>
                                </p:cTn>
                              </p:par>
                            </p:childTnLst>
                          </p:cTn>
                        </p:par>
                        <p:par>
                          <p:cTn id="172" fill="hold">
                            <p:stCondLst>
                              <p:cond delay="21000"/>
                            </p:stCondLst>
                            <p:childTnLst>
                              <p:par>
                                <p:cTn id="173" presetID="10" presetClass="entr" presetSubtype="0" fill="hold" nodeType="afterEffect">
                                  <p:stCondLst>
                                    <p:cond delay="0"/>
                                  </p:stCondLst>
                                  <p:childTnLst>
                                    <p:set>
                                      <p:cBhvr>
                                        <p:cTn id="174" dur="1" fill="hold">
                                          <p:stCondLst>
                                            <p:cond delay="0"/>
                                          </p:stCondLst>
                                        </p:cTn>
                                        <p:tgtEl>
                                          <p:spTgt spid="69"/>
                                        </p:tgtEl>
                                        <p:attrNameLst>
                                          <p:attrName>style.visibility</p:attrName>
                                        </p:attrNameLst>
                                      </p:cBhvr>
                                      <p:to>
                                        <p:strVal val="visible"/>
                                      </p:to>
                                    </p:set>
                                    <p:animEffect transition="in" filter="fade">
                                      <p:cBhvr>
                                        <p:cTn id="175" dur="500"/>
                                        <p:tgtEl>
                                          <p:spTgt spid="69"/>
                                        </p:tgtEl>
                                      </p:cBhvr>
                                    </p:animEffect>
                                  </p:childTnLst>
                                </p:cTn>
                              </p:par>
                            </p:childTnLst>
                          </p:cTn>
                        </p:par>
                        <p:par>
                          <p:cTn id="176" fill="hold">
                            <p:stCondLst>
                              <p:cond delay="21500"/>
                            </p:stCondLst>
                            <p:childTnLst>
                              <p:par>
                                <p:cTn id="177" presetID="10" presetClass="entr" presetSubtype="0" fill="hold" nodeType="afterEffect">
                                  <p:stCondLst>
                                    <p:cond delay="0"/>
                                  </p:stCondLst>
                                  <p:childTnLst>
                                    <p:set>
                                      <p:cBhvr>
                                        <p:cTn id="178" dur="1" fill="hold">
                                          <p:stCondLst>
                                            <p:cond delay="0"/>
                                          </p:stCondLst>
                                        </p:cTn>
                                        <p:tgtEl>
                                          <p:spTgt spid="70"/>
                                        </p:tgtEl>
                                        <p:attrNameLst>
                                          <p:attrName>style.visibility</p:attrName>
                                        </p:attrNameLst>
                                      </p:cBhvr>
                                      <p:to>
                                        <p:strVal val="visible"/>
                                      </p:to>
                                    </p:set>
                                    <p:animEffect transition="in" filter="fade">
                                      <p:cBhvr>
                                        <p:cTn id="179" dur="500"/>
                                        <p:tgtEl>
                                          <p:spTgt spid="70"/>
                                        </p:tgtEl>
                                      </p:cBhvr>
                                    </p:animEffect>
                                  </p:childTnLst>
                                </p:cTn>
                              </p:par>
                            </p:childTnLst>
                          </p:cTn>
                        </p:par>
                        <p:par>
                          <p:cTn id="180" fill="hold">
                            <p:stCondLst>
                              <p:cond delay="22000"/>
                            </p:stCondLst>
                            <p:childTnLst>
                              <p:par>
                                <p:cTn id="181" presetID="10" presetClass="entr" presetSubtype="0" fill="hold" nodeType="afterEffect">
                                  <p:stCondLst>
                                    <p:cond delay="0"/>
                                  </p:stCondLst>
                                  <p:childTnLst>
                                    <p:set>
                                      <p:cBhvr>
                                        <p:cTn id="182" dur="1" fill="hold">
                                          <p:stCondLst>
                                            <p:cond delay="0"/>
                                          </p:stCondLst>
                                        </p:cTn>
                                        <p:tgtEl>
                                          <p:spTgt spid="71"/>
                                        </p:tgtEl>
                                        <p:attrNameLst>
                                          <p:attrName>style.visibility</p:attrName>
                                        </p:attrNameLst>
                                      </p:cBhvr>
                                      <p:to>
                                        <p:strVal val="visible"/>
                                      </p:to>
                                    </p:set>
                                    <p:animEffect transition="in" filter="fade">
                                      <p:cBhvr>
                                        <p:cTn id="183" dur="500"/>
                                        <p:tgtEl>
                                          <p:spTgt spid="71"/>
                                        </p:tgtEl>
                                      </p:cBhvr>
                                    </p:animEffect>
                                  </p:childTnLst>
                                </p:cTn>
                              </p:par>
                            </p:childTnLst>
                          </p:cTn>
                        </p:par>
                        <p:par>
                          <p:cTn id="184" fill="hold">
                            <p:stCondLst>
                              <p:cond delay="22500"/>
                            </p:stCondLst>
                            <p:childTnLst>
                              <p:par>
                                <p:cTn id="185" presetID="10" presetClass="entr" presetSubtype="0" fill="hold" nodeType="afterEffect">
                                  <p:stCondLst>
                                    <p:cond delay="0"/>
                                  </p:stCondLst>
                                  <p:childTnLst>
                                    <p:set>
                                      <p:cBhvr>
                                        <p:cTn id="186" dur="1" fill="hold">
                                          <p:stCondLst>
                                            <p:cond delay="0"/>
                                          </p:stCondLst>
                                        </p:cTn>
                                        <p:tgtEl>
                                          <p:spTgt spid="75"/>
                                        </p:tgtEl>
                                        <p:attrNameLst>
                                          <p:attrName>style.visibility</p:attrName>
                                        </p:attrNameLst>
                                      </p:cBhvr>
                                      <p:to>
                                        <p:strVal val="visible"/>
                                      </p:to>
                                    </p:set>
                                    <p:animEffect transition="in" filter="fade">
                                      <p:cBhvr>
                                        <p:cTn id="187" dur="500"/>
                                        <p:tgtEl>
                                          <p:spTgt spid="75"/>
                                        </p:tgtEl>
                                      </p:cBhvr>
                                    </p:animEffect>
                                  </p:childTnLst>
                                </p:cTn>
                              </p:par>
                            </p:childTnLst>
                          </p:cTn>
                        </p:par>
                        <p:par>
                          <p:cTn id="188" fill="hold">
                            <p:stCondLst>
                              <p:cond delay="23000"/>
                            </p:stCondLst>
                            <p:childTnLst>
                              <p:par>
                                <p:cTn id="189" presetID="10" presetClass="entr" presetSubtype="0" fill="hold" nodeType="afterEffect">
                                  <p:stCondLst>
                                    <p:cond delay="0"/>
                                  </p:stCondLst>
                                  <p:childTnLst>
                                    <p:set>
                                      <p:cBhvr>
                                        <p:cTn id="190" dur="1" fill="hold">
                                          <p:stCondLst>
                                            <p:cond delay="0"/>
                                          </p:stCondLst>
                                        </p:cTn>
                                        <p:tgtEl>
                                          <p:spTgt spid="74"/>
                                        </p:tgtEl>
                                        <p:attrNameLst>
                                          <p:attrName>style.visibility</p:attrName>
                                        </p:attrNameLst>
                                      </p:cBhvr>
                                      <p:to>
                                        <p:strVal val="visible"/>
                                      </p:to>
                                    </p:set>
                                    <p:animEffect transition="in" filter="fade">
                                      <p:cBhvr>
                                        <p:cTn id="191" dur="500"/>
                                        <p:tgtEl>
                                          <p:spTgt spid="74"/>
                                        </p:tgtEl>
                                      </p:cBhvr>
                                    </p:animEffect>
                                  </p:childTnLst>
                                </p:cTn>
                              </p:par>
                            </p:childTnLst>
                          </p:cTn>
                        </p:par>
                        <p:par>
                          <p:cTn id="192" fill="hold">
                            <p:stCondLst>
                              <p:cond delay="23500"/>
                            </p:stCondLst>
                            <p:childTnLst>
                              <p:par>
                                <p:cTn id="193" presetID="10" presetClass="entr" presetSubtype="0" fill="hold" nodeType="afterEffect">
                                  <p:stCondLst>
                                    <p:cond delay="0"/>
                                  </p:stCondLst>
                                  <p:childTnLst>
                                    <p:set>
                                      <p:cBhvr>
                                        <p:cTn id="194" dur="1" fill="hold">
                                          <p:stCondLst>
                                            <p:cond delay="0"/>
                                          </p:stCondLst>
                                        </p:cTn>
                                        <p:tgtEl>
                                          <p:spTgt spid="76"/>
                                        </p:tgtEl>
                                        <p:attrNameLst>
                                          <p:attrName>style.visibility</p:attrName>
                                        </p:attrNameLst>
                                      </p:cBhvr>
                                      <p:to>
                                        <p:strVal val="visible"/>
                                      </p:to>
                                    </p:set>
                                    <p:animEffect transition="in" filter="fade">
                                      <p:cBhvr>
                                        <p:cTn id="19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17" grpId="0" animBg="1"/>
      <p:bldP spid="18" grpId="0"/>
      <p:bldP spid="19" grpId="0"/>
      <p:bldP spid="24" grpId="0" animBg="1"/>
      <p:bldP spid="28" grpId="0" animBg="1"/>
      <p:bldGraphic spid="38" grpId="0">
        <p:bldAsOne/>
      </p:bldGraphic>
      <p:bldP spid="40" grpId="0" animBg="1"/>
      <p:bldP spid="44" grpId="0" animBg="1"/>
      <p:bldP spid="51" grpId="0" animBg="1"/>
      <p:bldP spid="52" grpId="0"/>
      <p:bldP spid="53" grpId="0"/>
      <p:bldP spid="54" grpId="0"/>
      <p:bldP spid="55" grpId="0" animBg="1"/>
      <p:bldP spid="56" grpId="0" animBg="1"/>
      <p:bldP spid="57" grpId="0" animBg="1"/>
      <p:bldP spid="58" grpId="0" animBg="1"/>
      <p:bldP spid="59" grpId="0" animBg="1"/>
      <p:bldP spid="60" grpId="0" animBg="1"/>
      <p:bldP spid="61" grpId="0" animBg="1"/>
      <p:bldP spid="65" grpId="0" animBg="1"/>
      <p:bldP spid="68" grpId="0" animBg="1"/>
      <p:bldP spid="77" grpId="0"/>
      <p:bldP spid="78" grpId="0"/>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15766" y="16128"/>
            <a:ext cx="12192000" cy="6858000"/>
          </a:xfrm>
          <a:prstGeom prst="rect">
            <a:avLst/>
          </a:prstGeom>
          <a:gradFill flip="none" rotWithShape="1">
            <a:gsLst>
              <a:gs pos="81000">
                <a:srgbClr val="E7E7E7"/>
              </a:gs>
              <a:gs pos="15000">
                <a:schemeClr val="accent3">
                  <a:lumMod val="5000"/>
                  <a:lumOff val="95000"/>
                </a:schemeClr>
              </a:gs>
              <a:gs pos="0">
                <a:schemeClr val="accent3">
                  <a:lumMod val="45000"/>
                  <a:lumOff val="55000"/>
                </a:schemeClr>
              </a:gs>
              <a:gs pos="100000">
                <a:schemeClr val="accent3">
                  <a:lumMod val="45000"/>
                  <a:lumOff val="55000"/>
                </a:schemeClr>
              </a:gs>
              <a:gs pos="58000">
                <a:srgbClr val="F6F6F6"/>
              </a:gs>
              <a:gs pos="8000">
                <a:srgbClr val="F4F4F4"/>
              </a:gs>
              <a:gs pos="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 name="Group 3"/>
          <p:cNvGrpSpPr/>
          <p:nvPr/>
        </p:nvGrpSpPr>
        <p:grpSpPr>
          <a:xfrm>
            <a:off x="6911942" y="1305713"/>
            <a:ext cx="4471866" cy="2561421"/>
            <a:chOff x="7407242" y="1305713"/>
            <a:chExt cx="4471866" cy="2561421"/>
          </a:xfrm>
        </p:grpSpPr>
        <p:sp>
          <p:nvSpPr>
            <p:cNvPr id="6" name="Rounded Rectangle 5"/>
            <p:cNvSpPr/>
            <p:nvPr/>
          </p:nvSpPr>
          <p:spPr>
            <a:xfrm>
              <a:off x="7928450" y="1859189"/>
              <a:ext cx="1937939" cy="954650"/>
            </a:xfrm>
            <a:prstGeom prst="roundRect">
              <a:avLst/>
            </a:prstGeom>
            <a:solidFill>
              <a:srgbClr val="76C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ounded Rectangle 6"/>
            <p:cNvSpPr/>
            <p:nvPr/>
          </p:nvSpPr>
          <p:spPr>
            <a:xfrm>
              <a:off x="9941169" y="2912484"/>
              <a:ext cx="1937939" cy="954650"/>
            </a:xfrm>
            <a:prstGeom prst="roundRect">
              <a:avLst/>
            </a:prstGeom>
            <a:solidFill>
              <a:srgbClr val="76C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ounded Rectangle 7"/>
            <p:cNvSpPr/>
            <p:nvPr/>
          </p:nvSpPr>
          <p:spPr>
            <a:xfrm>
              <a:off x="9941169" y="1868736"/>
              <a:ext cx="1937939" cy="954650"/>
            </a:xfrm>
            <a:prstGeom prst="roundRect">
              <a:avLst/>
            </a:prstGeom>
            <a:solidFill>
              <a:srgbClr val="76C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ounded Rectangle 8"/>
            <p:cNvSpPr/>
            <p:nvPr/>
          </p:nvSpPr>
          <p:spPr>
            <a:xfrm>
              <a:off x="7928450" y="2904527"/>
              <a:ext cx="1937939" cy="954650"/>
            </a:xfrm>
            <a:prstGeom prst="roundRect">
              <a:avLst/>
            </a:prstGeom>
            <a:solidFill>
              <a:srgbClr val="76C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p:cNvSpPr txBox="1"/>
            <p:nvPr/>
          </p:nvSpPr>
          <p:spPr>
            <a:xfrm>
              <a:off x="10199280" y="3231054"/>
              <a:ext cx="1624386" cy="292388"/>
            </a:xfrm>
            <a:prstGeom prst="rect">
              <a:avLst/>
            </a:prstGeom>
            <a:noFill/>
          </p:spPr>
          <p:txBody>
            <a:bodyPr wrap="square" rtlCol="0">
              <a:spAutoFit/>
            </a:bodyPr>
            <a:lstStyle/>
            <a:p>
              <a:r>
                <a:rPr lang="en-IN" sz="1300" dirty="0" smtClean="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Prime Seller Hub</a:t>
              </a:r>
              <a:endParaRPr lang="en-IN" sz="13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1" name="TextBox 10"/>
            <p:cNvSpPr txBox="1"/>
            <p:nvPr/>
          </p:nvSpPr>
          <p:spPr>
            <a:xfrm>
              <a:off x="10759170" y="2002165"/>
              <a:ext cx="414079" cy="707886"/>
            </a:xfrm>
            <a:prstGeom prst="rect">
              <a:avLst/>
            </a:prstGeom>
            <a:noFill/>
          </p:spPr>
          <p:txBody>
            <a:bodyPr wrap="square" rtlCol="0">
              <a:spAutoFit/>
            </a:bodyPr>
            <a:lstStyle/>
            <a:p>
              <a:r>
                <a:rPr lang="en-IN" sz="4000" dirty="0" smtClean="0">
                  <a:solidFill>
                    <a:schemeClr val="bg1">
                      <a:lumMod val="95000"/>
                    </a:schemeClr>
                  </a:solidFill>
                  <a:latin typeface="Lato Heavy" panose="020F0502020204030203" pitchFamily="34" charset="0"/>
                  <a:ea typeface="Lato Heavy" panose="020F0502020204030203" pitchFamily="34" charset="0"/>
                  <a:cs typeface="Lato Heavy" panose="020F0502020204030203" pitchFamily="34" charset="0"/>
                </a:rPr>
                <a:t>?</a:t>
              </a:r>
              <a:endParaRPr lang="en-IN" sz="4000" dirty="0">
                <a:solidFill>
                  <a:schemeClr val="bg1">
                    <a:lumMod val="95000"/>
                  </a:schemeClr>
                </a:solidFill>
                <a:latin typeface="Lato Heavy" panose="020F0502020204030203" pitchFamily="34" charset="0"/>
                <a:ea typeface="Lato Heavy" panose="020F0502020204030203" pitchFamily="34" charset="0"/>
                <a:cs typeface="Lato Heavy" panose="020F0502020204030203" pitchFamily="34" charset="0"/>
              </a:endParaRPr>
            </a:p>
          </p:txBody>
        </p:sp>
        <p:sp>
          <p:nvSpPr>
            <p:cNvPr id="12" name="5-Point Star 11"/>
            <p:cNvSpPr/>
            <p:nvPr/>
          </p:nvSpPr>
          <p:spPr>
            <a:xfrm>
              <a:off x="8633797" y="2076951"/>
              <a:ext cx="456797" cy="456797"/>
            </a:xfrm>
            <a:prstGeom prst="star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p:cNvSpPr txBox="1"/>
            <p:nvPr/>
          </p:nvSpPr>
          <p:spPr>
            <a:xfrm>
              <a:off x="8456586" y="3223306"/>
              <a:ext cx="1150179" cy="292388"/>
            </a:xfrm>
            <a:prstGeom prst="rect">
              <a:avLst/>
            </a:prstGeom>
            <a:noFill/>
          </p:spPr>
          <p:txBody>
            <a:bodyPr wrap="square" rtlCol="0">
              <a:spAutoFit/>
            </a:bodyPr>
            <a:lstStyle/>
            <a:p>
              <a:r>
                <a:rPr lang="en-IN" sz="1300" dirty="0" smtClean="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Cash Cow</a:t>
              </a:r>
            </a:p>
          </p:txBody>
        </p:sp>
        <p:sp>
          <p:nvSpPr>
            <p:cNvPr id="14" name="TextBox 13"/>
            <p:cNvSpPr txBox="1"/>
            <p:nvPr/>
          </p:nvSpPr>
          <p:spPr>
            <a:xfrm>
              <a:off x="8593334" y="1599378"/>
              <a:ext cx="853417" cy="307777"/>
            </a:xfrm>
            <a:prstGeom prst="rect">
              <a:avLst/>
            </a:prstGeom>
            <a:noFill/>
          </p:spPr>
          <p:txBody>
            <a:bodyPr wrap="square" rtlCol="0">
              <a:spAutoFit/>
            </a:bodyPr>
            <a:lstStyle/>
            <a:p>
              <a:r>
                <a:rPr lang="en-IN" sz="14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High</a:t>
              </a:r>
              <a:endParaRPr lang="en-IN" sz="14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5" name="TextBox 14"/>
            <p:cNvSpPr txBox="1"/>
            <p:nvPr/>
          </p:nvSpPr>
          <p:spPr>
            <a:xfrm>
              <a:off x="10699066" y="1609963"/>
              <a:ext cx="853417" cy="307777"/>
            </a:xfrm>
            <a:prstGeom prst="rect">
              <a:avLst/>
            </a:prstGeom>
            <a:noFill/>
          </p:spPr>
          <p:txBody>
            <a:bodyPr wrap="square" rtlCol="0">
              <a:spAutoFit/>
            </a:bodyPr>
            <a:lstStyle/>
            <a:p>
              <a:r>
                <a:rPr lang="en-IN" sz="14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Low</a:t>
              </a:r>
              <a:endParaRPr lang="en-IN" sz="14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6" name="TextBox 15"/>
            <p:cNvSpPr txBox="1"/>
            <p:nvPr/>
          </p:nvSpPr>
          <p:spPr>
            <a:xfrm rot="16200000">
              <a:off x="7369653" y="2038539"/>
              <a:ext cx="853417" cy="307777"/>
            </a:xfrm>
            <a:prstGeom prst="rect">
              <a:avLst/>
            </a:prstGeom>
            <a:noFill/>
          </p:spPr>
          <p:txBody>
            <a:bodyPr wrap="square" rtlCol="0">
              <a:spAutoFit/>
            </a:bodyPr>
            <a:lstStyle/>
            <a:p>
              <a:r>
                <a:rPr lang="en-IN" sz="14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High</a:t>
              </a:r>
              <a:endParaRPr lang="en-IN" sz="14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7" name="TextBox 16"/>
            <p:cNvSpPr txBox="1"/>
            <p:nvPr/>
          </p:nvSpPr>
          <p:spPr>
            <a:xfrm rot="16200000">
              <a:off x="7369315" y="2980268"/>
              <a:ext cx="853417" cy="307777"/>
            </a:xfrm>
            <a:prstGeom prst="rect">
              <a:avLst/>
            </a:prstGeom>
            <a:noFill/>
          </p:spPr>
          <p:txBody>
            <a:bodyPr wrap="square" rtlCol="0">
              <a:spAutoFit/>
            </a:bodyPr>
            <a:lstStyle/>
            <a:p>
              <a:r>
                <a:rPr lang="en-IN" sz="14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Low</a:t>
              </a:r>
              <a:endParaRPr lang="en-IN" sz="14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8" name="TextBox 17"/>
            <p:cNvSpPr txBox="1"/>
            <p:nvPr/>
          </p:nvSpPr>
          <p:spPr>
            <a:xfrm>
              <a:off x="9268991" y="1305713"/>
              <a:ext cx="1916259" cy="307777"/>
            </a:xfrm>
            <a:prstGeom prst="rect">
              <a:avLst/>
            </a:prstGeom>
            <a:noFill/>
          </p:spPr>
          <p:txBody>
            <a:bodyPr wrap="square" rtlCol="0">
              <a:spAutoFit/>
            </a:bodyPr>
            <a:lstStyle/>
            <a:p>
              <a:r>
                <a:rPr lang="en-IN" sz="14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Market Share</a:t>
              </a:r>
              <a:endParaRPr lang="en-IN" sz="14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cxnSp>
          <p:nvCxnSpPr>
            <p:cNvPr id="22" name="Straight Arrow Connector 21"/>
            <p:cNvCxnSpPr/>
            <p:nvPr/>
          </p:nvCxnSpPr>
          <p:spPr>
            <a:xfrm flipH="1">
              <a:off x="7928112" y="1474032"/>
              <a:ext cx="1356934" cy="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flipH="1">
              <a:off x="10497602" y="1474032"/>
              <a:ext cx="1356934" cy="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16200000">
              <a:off x="6898981" y="2653453"/>
              <a:ext cx="1324299" cy="307777"/>
            </a:xfrm>
            <a:prstGeom prst="rect">
              <a:avLst/>
            </a:prstGeom>
            <a:noFill/>
          </p:spPr>
          <p:txBody>
            <a:bodyPr wrap="square" rtlCol="0">
              <a:spAutoFit/>
            </a:bodyPr>
            <a:lstStyle/>
            <a:p>
              <a:r>
                <a:rPr lang="en-IN" sz="1400" dirty="0" smtClean="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rPr>
                <a:t>Growth Rate</a:t>
              </a:r>
              <a:endParaRPr lang="en-IN" sz="1400" dirty="0">
                <a:solidFill>
                  <a:schemeClr val="bg1">
                    <a:lumMod val="50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cxnSp>
          <p:nvCxnSpPr>
            <p:cNvPr id="35" name="Straight Arrow Connector 34"/>
            <p:cNvCxnSpPr/>
            <p:nvPr/>
          </p:nvCxnSpPr>
          <p:spPr>
            <a:xfrm flipV="1">
              <a:off x="7550156" y="1874141"/>
              <a:ext cx="0" cy="39568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7550156" y="3467878"/>
              <a:ext cx="0" cy="37887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Right Arrow 40"/>
          <p:cNvSpPr/>
          <p:nvPr/>
        </p:nvSpPr>
        <p:spPr>
          <a:xfrm rot="16200000">
            <a:off x="10163768" y="2754308"/>
            <a:ext cx="567210" cy="339710"/>
          </a:xfrm>
          <a:prstGeom prst="rightArrow">
            <a:avLst/>
          </a:prstGeom>
          <a:solidFill>
            <a:schemeClr val="bg1">
              <a:lumMod val="9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Right Arrow 41"/>
          <p:cNvSpPr/>
          <p:nvPr/>
        </p:nvSpPr>
        <p:spPr>
          <a:xfrm rot="10800000">
            <a:off x="8724540" y="2141856"/>
            <a:ext cx="1410610" cy="391892"/>
          </a:xfrm>
          <a:prstGeom prst="rightArrow">
            <a:avLst/>
          </a:prstGeom>
          <a:solidFill>
            <a:schemeClr val="bg1">
              <a:lumMod val="9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Rectangle 47"/>
          <p:cNvSpPr/>
          <p:nvPr/>
        </p:nvSpPr>
        <p:spPr>
          <a:xfrm>
            <a:off x="0" y="4895850"/>
            <a:ext cx="12192000" cy="1962150"/>
          </a:xfrm>
          <a:prstGeom prst="rect">
            <a:avLst/>
          </a:prstGeom>
          <a:solidFill>
            <a:srgbClr val="34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3" name="Group 52"/>
          <p:cNvGrpSpPr/>
          <p:nvPr/>
        </p:nvGrpSpPr>
        <p:grpSpPr>
          <a:xfrm>
            <a:off x="329749" y="423078"/>
            <a:ext cx="5134772" cy="4273395"/>
            <a:chOff x="1964764" y="719877"/>
            <a:chExt cx="8127999" cy="5591238"/>
          </a:xfrm>
        </p:grpSpPr>
        <p:graphicFrame>
          <p:nvGraphicFramePr>
            <p:cNvPr id="54" name="Diagram 53"/>
            <p:cNvGraphicFramePr/>
            <p:nvPr>
              <p:extLst>
                <p:ext uri="{D42A27DB-BD31-4B8C-83A1-F6EECF244321}">
                  <p14:modId xmlns:p14="http://schemas.microsoft.com/office/powerpoint/2010/main" val="4030150013"/>
                </p:ext>
              </p:extLst>
            </p:nvPr>
          </p:nvGraphicFramePr>
          <p:xfrm>
            <a:off x="1964764" y="719877"/>
            <a:ext cx="812799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5" name="TextBox 54"/>
            <p:cNvSpPr txBox="1"/>
            <p:nvPr/>
          </p:nvSpPr>
          <p:spPr>
            <a:xfrm>
              <a:off x="2056929" y="1214762"/>
              <a:ext cx="3805519" cy="2335600"/>
            </a:xfrm>
            <a:prstGeom prst="rect">
              <a:avLst/>
            </a:prstGeom>
            <a:noFill/>
          </p:spPr>
          <p:txBody>
            <a:bodyPr wrap="square" rtlCol="0">
              <a:spAutoFit/>
            </a:bodyPr>
            <a:lstStyle/>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Partnered with various E-commerce giants such as Amazon ,</a:t>
              </a:r>
              <a:r>
                <a:rPr lang="en-IN" sz="11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Snapdeal</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1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Flipkart</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p>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Allows the MSMEs to focus on their core </a:t>
              </a:r>
              <a:r>
                <a:rPr lang="en-IN" sz="11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job,i.e</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1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Manufaturing</a:t>
              </a:r>
              <a:r>
                <a:rPr lang="en-IN"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endPar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It provides a hassle-free link between the E-commerce </a:t>
              </a:r>
            </a:p>
            <a:p>
              <a:r>
                <a:rPr lang="en-IN"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market place and</a:t>
              </a:r>
            </a:p>
            <a:p>
              <a:r>
                <a:rPr lang="en-IN"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MSME’s.</a:t>
              </a:r>
            </a:p>
            <a:p>
              <a:pPr marL="171450" indent="-171450">
                <a:buFont typeface="Wingdings" panose="05000000000000000000" pitchFamily="2" charset="2"/>
                <a:buChar char="§"/>
              </a:pPr>
              <a:endParaRPr lang="en-IN"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6" name="TextBox 55"/>
            <p:cNvSpPr txBox="1"/>
            <p:nvPr/>
          </p:nvSpPr>
          <p:spPr>
            <a:xfrm>
              <a:off x="2823883" y="798468"/>
              <a:ext cx="2286000" cy="442958"/>
            </a:xfrm>
            <a:prstGeom prst="rect">
              <a:avLst/>
            </a:prstGeom>
            <a:noFill/>
          </p:spPr>
          <p:txBody>
            <a:bodyPr wrap="square" rtlCol="0">
              <a:spAutoFit/>
            </a:bodyPr>
            <a:lstStyle/>
            <a:p>
              <a:pPr algn="ctr"/>
              <a:r>
                <a:rPr lang="en-IN" sz="16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STRENGTHS </a:t>
              </a:r>
              <a:endParaRPr lang="en-IN" sz="16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57" name="TextBox 56"/>
            <p:cNvSpPr txBox="1"/>
            <p:nvPr/>
          </p:nvSpPr>
          <p:spPr>
            <a:xfrm>
              <a:off x="6396768" y="795945"/>
              <a:ext cx="3317837" cy="442958"/>
            </a:xfrm>
            <a:prstGeom prst="rect">
              <a:avLst/>
            </a:prstGeom>
            <a:noFill/>
          </p:spPr>
          <p:txBody>
            <a:bodyPr wrap="square" rtlCol="0">
              <a:spAutoFit/>
            </a:bodyPr>
            <a:lstStyle/>
            <a:p>
              <a:pPr algn="ctr"/>
              <a:r>
                <a:rPr lang="en-IN" sz="16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OPPORTUNITIES</a:t>
              </a:r>
              <a:endParaRPr lang="en-IN" sz="16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58" name="TextBox 57"/>
            <p:cNvSpPr txBox="1"/>
            <p:nvPr/>
          </p:nvSpPr>
          <p:spPr>
            <a:xfrm>
              <a:off x="6908203" y="3578978"/>
              <a:ext cx="2730607" cy="442958"/>
            </a:xfrm>
            <a:prstGeom prst="rect">
              <a:avLst/>
            </a:prstGeom>
            <a:noFill/>
          </p:spPr>
          <p:txBody>
            <a:bodyPr wrap="square" rtlCol="0">
              <a:spAutoFit/>
            </a:bodyPr>
            <a:lstStyle/>
            <a:p>
              <a:pPr algn="ctr"/>
              <a:r>
                <a:rPr lang="en-IN" sz="16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THREATS</a:t>
              </a:r>
              <a:endParaRPr lang="en-IN" sz="16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59" name="TextBox 58"/>
            <p:cNvSpPr txBox="1"/>
            <p:nvPr/>
          </p:nvSpPr>
          <p:spPr>
            <a:xfrm>
              <a:off x="2476703" y="3578978"/>
              <a:ext cx="2473830" cy="442958"/>
            </a:xfrm>
            <a:prstGeom prst="rect">
              <a:avLst/>
            </a:prstGeom>
            <a:noFill/>
          </p:spPr>
          <p:txBody>
            <a:bodyPr wrap="square" rtlCol="0">
              <a:spAutoFit/>
            </a:bodyPr>
            <a:lstStyle/>
            <a:p>
              <a:pPr algn="ctr"/>
              <a:r>
                <a:rPr lang="en-IN" sz="16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WEAKNESSES</a:t>
              </a:r>
              <a:endParaRPr lang="en-IN" sz="16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60" name="TextBox 59"/>
            <p:cNvSpPr txBox="1"/>
            <p:nvPr/>
          </p:nvSpPr>
          <p:spPr>
            <a:xfrm>
              <a:off x="6252889" y="1219511"/>
              <a:ext cx="3805519" cy="1892641"/>
            </a:xfrm>
            <a:prstGeom prst="rect">
              <a:avLst/>
            </a:prstGeom>
            <a:noFill/>
          </p:spPr>
          <p:txBody>
            <a:bodyPr wrap="square" rtlCol="0">
              <a:spAutoFit/>
            </a:bodyPr>
            <a:lstStyle/>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It is expected that by 2020 there will be 5 fold growth rate in E-Commerce platforms .</a:t>
              </a:r>
            </a:p>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There are many MSME’s still unexplored in India. Therefore it has good chances of acquiring</a:t>
              </a:r>
            </a:p>
            <a:p>
              <a:r>
                <a:rPr lang="en-IN"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them and having a good</a:t>
              </a:r>
            </a:p>
            <a:p>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market share in future.</a:t>
              </a:r>
              <a:endParaRPr lang="en-US"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61" name="TextBox 60"/>
            <p:cNvSpPr txBox="1"/>
            <p:nvPr/>
          </p:nvSpPr>
          <p:spPr>
            <a:xfrm>
              <a:off x="2138082" y="4196994"/>
              <a:ext cx="3805518" cy="2114121"/>
            </a:xfrm>
            <a:prstGeom prst="rect">
              <a:avLst/>
            </a:prstGeom>
            <a:noFill/>
          </p:spPr>
          <p:txBody>
            <a:bodyPr wrap="square" rtlCol="0">
              <a:spAutoFit/>
            </a:bodyPr>
            <a:lstStyle/>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No dedicated mobile app for prime seller hub.</a:t>
              </a:r>
            </a:p>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Persistent integration gap between customer and start-up technologies.</a:t>
              </a:r>
            </a:p>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Deals mainly with apparels and electronic genres of E-commerce marketplaces.</a:t>
              </a:r>
            </a:p>
            <a:p>
              <a:pPr marL="171450" indent="-171450">
                <a:buFont typeface="Wingdings" panose="05000000000000000000" pitchFamily="2" charset="2"/>
                <a:buChar char="§"/>
              </a:pPr>
              <a:endParaRPr lang="en-US"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62" name="TextBox 61"/>
            <p:cNvSpPr txBox="1"/>
            <p:nvPr/>
          </p:nvSpPr>
          <p:spPr>
            <a:xfrm>
              <a:off x="6252889" y="4196994"/>
              <a:ext cx="3805518" cy="1892642"/>
            </a:xfrm>
            <a:prstGeom prst="rect">
              <a:avLst/>
            </a:prstGeom>
            <a:noFill/>
          </p:spPr>
          <p:txBody>
            <a:bodyPr wrap="square" rtlCol="0">
              <a:spAutoFit/>
            </a:bodyPr>
            <a:lstStyle/>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If the E-Commerce websites become unstable then there are huge chances of its downfall.</a:t>
              </a:r>
            </a:p>
            <a:p>
              <a:pPr marL="171450" indent="-171450">
                <a:buFont typeface="Wingdings" panose="05000000000000000000" pitchFamily="2" charset="2"/>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The idea of Prime Seller Hub is not unique. It faces competition from the likes of </a:t>
              </a:r>
              <a:r>
                <a:rPr lang="en-IN" sz="11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Browntape</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and similar enterprises. Hence It’s USP shall be refined accordingly.</a:t>
              </a:r>
              <a:endParaRPr lang="en-US"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63" name="TextBox 62"/>
            <p:cNvSpPr txBox="1"/>
            <p:nvPr/>
          </p:nvSpPr>
          <p:spPr>
            <a:xfrm>
              <a:off x="4934050" y="3173906"/>
              <a:ext cx="2923349" cy="442958"/>
            </a:xfrm>
            <a:prstGeom prst="rect">
              <a:avLst/>
            </a:prstGeom>
            <a:noFill/>
          </p:spPr>
          <p:txBody>
            <a:bodyPr wrap="square" rtlCol="0">
              <a:spAutoFit/>
            </a:bodyPr>
            <a:lstStyle/>
            <a:p>
              <a:r>
                <a:rPr lang="en-IN" sz="16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Swot Analysis</a:t>
              </a:r>
              <a:endParaRPr lang="en-IN" sz="16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sp>
        <p:nvSpPr>
          <p:cNvPr id="68" name="TextBox 67"/>
          <p:cNvSpPr txBox="1"/>
          <p:nvPr/>
        </p:nvSpPr>
        <p:spPr>
          <a:xfrm>
            <a:off x="372077" y="5224560"/>
            <a:ext cx="1481168" cy="307777"/>
          </a:xfrm>
          <a:prstGeom prst="rect">
            <a:avLst/>
          </a:prstGeom>
          <a:noFill/>
        </p:spPr>
        <p:txBody>
          <a:bodyPr wrap="square" rtlCol="0">
            <a:spAutoFit/>
          </a:bodyPr>
          <a:lstStyle/>
          <a:p>
            <a:r>
              <a:rPr lang="en-IN" sz="14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SWOT Analysis</a:t>
            </a:r>
            <a:endParaRPr lang="en-IN" sz="14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69" name="TextBox 68"/>
          <p:cNvSpPr txBox="1"/>
          <p:nvPr/>
        </p:nvSpPr>
        <p:spPr>
          <a:xfrm>
            <a:off x="6818419" y="5256092"/>
            <a:ext cx="1376676" cy="307777"/>
          </a:xfrm>
          <a:prstGeom prst="rect">
            <a:avLst/>
          </a:prstGeom>
          <a:noFill/>
        </p:spPr>
        <p:txBody>
          <a:bodyPr wrap="square" rtlCol="0">
            <a:spAutoFit/>
          </a:bodyPr>
          <a:lstStyle/>
          <a:p>
            <a:r>
              <a:rPr lang="en-IN" sz="14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BCG Matrix</a:t>
            </a:r>
            <a:endParaRPr lang="en-IN" sz="14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70" name="TextBox 69"/>
          <p:cNvSpPr txBox="1"/>
          <p:nvPr/>
        </p:nvSpPr>
        <p:spPr>
          <a:xfrm>
            <a:off x="10661391" y="108712"/>
            <a:ext cx="1545595" cy="461665"/>
          </a:xfrm>
          <a:prstGeom prst="rect">
            <a:avLst/>
          </a:prstGeom>
          <a:noFill/>
        </p:spPr>
        <p:txBody>
          <a:bodyPr wrap="square" rtlCol="0">
            <a:spAutoFit/>
          </a:bodyPr>
          <a:lstStyle/>
          <a:p>
            <a:r>
              <a:rPr lang="en-IN" sz="2400" dirty="0" smtClean="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Analysis</a:t>
            </a:r>
            <a:endParaRPr lang="en-IN" sz="2400" dirty="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endParaRPr>
          </a:p>
        </p:txBody>
      </p:sp>
      <p:cxnSp>
        <p:nvCxnSpPr>
          <p:cNvPr id="72" name="Straight Connector 71"/>
          <p:cNvCxnSpPr/>
          <p:nvPr/>
        </p:nvCxnSpPr>
        <p:spPr>
          <a:xfrm>
            <a:off x="10319575" y="561772"/>
            <a:ext cx="1551254" cy="0"/>
          </a:xfrm>
          <a:prstGeom prst="line">
            <a:avLst/>
          </a:prstGeom>
          <a:ln w="38100">
            <a:solidFill>
              <a:srgbClr val="6CA144"/>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2610150" y="4651406"/>
            <a:ext cx="602848" cy="602848"/>
            <a:chOff x="2610150" y="4651406"/>
            <a:chExt cx="602848" cy="602848"/>
          </a:xfrm>
          <a:effectLst>
            <a:outerShdw blurRad="165100" dist="38100" dir="10800000" algn="tr" rotWithShape="0">
              <a:prstClr val="black">
                <a:alpha val="40000"/>
              </a:prstClr>
            </a:outerShdw>
          </a:effectLst>
        </p:grpSpPr>
        <p:sp>
          <p:nvSpPr>
            <p:cNvPr id="66" name="Oval 65"/>
            <p:cNvSpPr/>
            <p:nvPr/>
          </p:nvSpPr>
          <p:spPr>
            <a:xfrm>
              <a:off x="2610150" y="4651406"/>
              <a:ext cx="602848" cy="602848"/>
            </a:xfrm>
            <a:prstGeom prst="ellipse">
              <a:avLst/>
            </a:prstGeom>
            <a:solidFill>
              <a:srgbClr val="28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5" name="Picture 74"/>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752399" y="4788664"/>
              <a:ext cx="317407" cy="317407"/>
            </a:xfrm>
            <a:prstGeom prst="rect">
              <a:avLst/>
            </a:prstGeom>
          </p:spPr>
        </p:pic>
      </p:grpSp>
      <p:grpSp>
        <p:nvGrpSpPr>
          <p:cNvPr id="3" name="Group 2"/>
          <p:cNvGrpSpPr/>
          <p:nvPr/>
        </p:nvGrpSpPr>
        <p:grpSpPr>
          <a:xfrm>
            <a:off x="9131990" y="4628033"/>
            <a:ext cx="602848" cy="602848"/>
            <a:chOff x="9054612" y="4628033"/>
            <a:chExt cx="602848" cy="602848"/>
          </a:xfrm>
          <a:effectLst>
            <a:outerShdw blurRad="165100" dist="25400" dir="10800000" algn="r" rotWithShape="0">
              <a:prstClr val="black">
                <a:alpha val="40000"/>
              </a:prstClr>
            </a:outerShdw>
          </a:effectLst>
        </p:grpSpPr>
        <p:sp>
          <p:nvSpPr>
            <p:cNvPr id="51" name="Oval 50"/>
            <p:cNvSpPr/>
            <p:nvPr/>
          </p:nvSpPr>
          <p:spPr>
            <a:xfrm>
              <a:off x="9054612" y="4628033"/>
              <a:ext cx="602848" cy="602848"/>
            </a:xfrm>
            <a:prstGeom prst="ellipse">
              <a:avLst/>
            </a:prstGeom>
            <a:solidFill>
              <a:srgbClr val="28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6" name="Picture 75"/>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9200928" y="4776868"/>
              <a:ext cx="317407" cy="317407"/>
            </a:xfrm>
            <a:prstGeom prst="rect">
              <a:avLst/>
            </a:prstGeom>
          </p:spPr>
        </p:pic>
      </p:grpSp>
      <p:sp>
        <p:nvSpPr>
          <p:cNvPr id="5" name="TextBox 4"/>
          <p:cNvSpPr txBox="1"/>
          <p:nvPr/>
        </p:nvSpPr>
        <p:spPr>
          <a:xfrm>
            <a:off x="372077" y="5448856"/>
            <a:ext cx="5003576" cy="600164"/>
          </a:xfrm>
          <a:prstGeom prst="rect">
            <a:avLst/>
          </a:prstGeom>
          <a:noFill/>
        </p:spPr>
        <p:txBody>
          <a:bodyPr wrap="square" rtlCol="0">
            <a:spAutoFit/>
          </a:bodyPr>
          <a:lstStyle/>
          <a:p>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The SWOT Analysis of Prime Seller Hub reveals the competitors and the opportunities in the near future. Apart from these, SWOT Analysis presents a clear cut image of the company – “who we are and what we can do!”. </a:t>
            </a:r>
            <a:endParaRPr lang="en-IN" sz="11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9" name="TextBox 18"/>
          <p:cNvSpPr txBox="1"/>
          <p:nvPr/>
        </p:nvSpPr>
        <p:spPr>
          <a:xfrm>
            <a:off x="6818419" y="5480388"/>
            <a:ext cx="5387788" cy="1277273"/>
          </a:xfrm>
          <a:prstGeom prst="rect">
            <a:avLst/>
          </a:prstGeom>
          <a:noFill/>
        </p:spPr>
        <p:txBody>
          <a:bodyPr wrap="square" rtlCol="0">
            <a:spAutoFit/>
          </a:bodyPr>
          <a:lstStyle/>
          <a:p>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This explains the scope of Prime Seller Hub. Since it is a growing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Startup</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(40 customers in 10 months) in this business, it holds the position somewhere in the transition zone between “Low MS, Low GR” and “Low MS, High GR”.</a:t>
            </a:r>
          </a:p>
          <a:p>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However, if the shot term goals are well met as expected, after 12 months, “Low MS, High GR”  will be finally reached. In this position, It will require loads of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fundings</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more than it’s own turnover. Only if cash is supplied, it will be able to buy ample Market share and gain a position of “Star” and be called as a “Leader” in this business..</a:t>
            </a:r>
            <a:endParaRPr lang="en-IN" sz="11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20" name="TextBox 19"/>
          <p:cNvSpPr txBox="1"/>
          <p:nvPr/>
        </p:nvSpPr>
        <p:spPr>
          <a:xfrm>
            <a:off x="372077" y="6001905"/>
            <a:ext cx="5106536" cy="815608"/>
          </a:xfrm>
          <a:prstGeom prst="rect">
            <a:avLst/>
          </a:prstGeom>
          <a:noFill/>
        </p:spPr>
        <p:txBody>
          <a:bodyPr wrap="square" rtlCol="0">
            <a:spAutoFit/>
          </a:bodyPr>
          <a:lstStyle/>
          <a:p>
            <a:r>
              <a:rPr lang="en-IN" sz="14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Future Consequences</a:t>
            </a:r>
          </a:p>
          <a:p>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It may so happen in the near future, that after gaining Low MS, High GR position, It couldn’t manage further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fundings</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In that case, It will again fall back from where it started – Low MS, Low GR and Die.</a:t>
            </a:r>
            <a:endParaRPr lang="en-IN" sz="11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22315622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750" fill="hold"/>
                                        <p:tgtEl>
                                          <p:spTgt spid="70"/>
                                        </p:tgtEl>
                                        <p:attrNameLst>
                                          <p:attrName>ppt_x</p:attrName>
                                        </p:attrNameLst>
                                      </p:cBhvr>
                                      <p:tavLst>
                                        <p:tav tm="0">
                                          <p:val>
                                            <p:strVal val="1+#ppt_w/2"/>
                                          </p:val>
                                        </p:tav>
                                        <p:tav tm="100000">
                                          <p:val>
                                            <p:strVal val="#ppt_x"/>
                                          </p:val>
                                        </p:tav>
                                      </p:tavLst>
                                    </p:anim>
                                    <p:anim calcmode="lin" valueType="num">
                                      <p:cBhvr additive="base">
                                        <p:cTn id="8" dur="75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2"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right)">
                                      <p:cBhvr>
                                        <p:cTn id="12" dur="750"/>
                                        <p:tgtEl>
                                          <p:spTgt spid="72"/>
                                        </p:tgtEl>
                                      </p:cBhvr>
                                    </p:animEffect>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1000"/>
                                        <p:tgtEl>
                                          <p:spTgt spid="48"/>
                                        </p:tgtEl>
                                      </p:cBhvr>
                                    </p:animEffect>
                                    <p:anim calcmode="lin" valueType="num">
                                      <p:cBhvr>
                                        <p:cTn id="17" dur="1000" fill="hold"/>
                                        <p:tgtEl>
                                          <p:spTgt spid="48"/>
                                        </p:tgtEl>
                                        <p:attrNameLst>
                                          <p:attrName>ppt_x</p:attrName>
                                        </p:attrNameLst>
                                      </p:cBhvr>
                                      <p:tavLst>
                                        <p:tav tm="0">
                                          <p:val>
                                            <p:strVal val="#ppt_x"/>
                                          </p:val>
                                        </p:tav>
                                        <p:tav tm="100000">
                                          <p:val>
                                            <p:strVal val="#ppt_x"/>
                                          </p:val>
                                        </p:tav>
                                      </p:tavLst>
                                    </p:anim>
                                    <p:anim calcmode="lin" valueType="num">
                                      <p:cBhvr>
                                        <p:cTn id="18" dur="1000" fill="hold"/>
                                        <p:tgtEl>
                                          <p:spTgt spid="48"/>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7" presetClass="entr" presetSubtype="0"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500"/>
                                        <p:tgtEl>
                                          <p:spTgt spid="68"/>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5000"/>
                            </p:stCondLst>
                            <p:childTnLst>
                              <p:par>
                                <p:cTn id="38" presetID="47"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4"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down)">
                                      <p:cBhvr>
                                        <p:cTn id="46" dur="500"/>
                                        <p:tgtEl>
                                          <p:spTgt spid="41"/>
                                        </p:tgtEl>
                                      </p:cBhvr>
                                    </p:animEffect>
                                  </p:childTnLst>
                                </p:cTn>
                              </p:par>
                            </p:childTnLst>
                          </p:cTn>
                        </p:par>
                        <p:par>
                          <p:cTn id="47" fill="hold">
                            <p:stCondLst>
                              <p:cond delay="6500"/>
                            </p:stCondLst>
                            <p:childTnLst>
                              <p:par>
                                <p:cTn id="48" presetID="22" presetClass="entr" presetSubtype="2"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right)">
                                      <p:cBhvr>
                                        <p:cTn id="50" dur="500"/>
                                        <p:tgtEl>
                                          <p:spTgt spid="42"/>
                                        </p:tgtEl>
                                      </p:cBhvr>
                                    </p:animEffect>
                                  </p:childTnLst>
                                </p:cTn>
                              </p:par>
                            </p:childTnLst>
                          </p:cTn>
                        </p:par>
                        <p:par>
                          <p:cTn id="51" fill="hold">
                            <p:stCondLst>
                              <p:cond delay="7000"/>
                            </p:stCondLst>
                            <p:childTnLst>
                              <p:par>
                                <p:cTn id="52" presetID="10"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par>
                          <p:cTn id="55" fill="hold">
                            <p:stCondLst>
                              <p:cond delay="7500"/>
                            </p:stCondLst>
                            <p:childTnLst>
                              <p:par>
                                <p:cTn id="56" presetID="10" presetClass="entr" presetSubtype="0"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fade">
                                      <p:cBhvr>
                                        <p:cTn id="58" dur="500"/>
                                        <p:tgtEl>
                                          <p:spTgt spid="69"/>
                                        </p:tgtEl>
                                      </p:cBhvr>
                                    </p:animEffect>
                                  </p:childTnLst>
                                </p:cTn>
                              </p:par>
                            </p:childTnLst>
                          </p:cTn>
                        </p:par>
                        <p:par>
                          <p:cTn id="59" fill="hold">
                            <p:stCondLst>
                              <p:cond delay="80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par>
                          <p:cTn id="63" fill="hold">
                            <p:stCondLst>
                              <p:cond delay="8500"/>
                            </p:stCondLst>
                            <p:childTnLst>
                              <p:par>
                                <p:cTn id="64" presetID="10" presetClass="entr" presetSubtype="0"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8" grpId="0" animBg="1"/>
      <p:bldP spid="68" grpId="0"/>
      <p:bldP spid="69" grpId="0"/>
      <p:bldP spid="70" grpId="0"/>
      <p:bldP spid="5"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66" y="16128"/>
            <a:ext cx="12192000" cy="6858000"/>
          </a:xfrm>
          <a:prstGeom prst="rect">
            <a:avLst/>
          </a:prstGeom>
          <a:gradFill flip="none" rotWithShape="1">
            <a:gsLst>
              <a:gs pos="81000">
                <a:srgbClr val="E7E7E7"/>
              </a:gs>
              <a:gs pos="15000">
                <a:schemeClr val="accent3">
                  <a:lumMod val="5000"/>
                  <a:lumOff val="95000"/>
                </a:schemeClr>
              </a:gs>
              <a:gs pos="0">
                <a:schemeClr val="accent3">
                  <a:lumMod val="45000"/>
                  <a:lumOff val="55000"/>
                </a:schemeClr>
              </a:gs>
              <a:gs pos="100000">
                <a:schemeClr val="accent3">
                  <a:lumMod val="45000"/>
                  <a:lumOff val="55000"/>
                </a:schemeClr>
              </a:gs>
              <a:gs pos="58000">
                <a:srgbClr val="F6F6F6"/>
              </a:gs>
              <a:gs pos="8000">
                <a:srgbClr val="F4F4F4"/>
              </a:gs>
              <a:gs pos="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175531" y="108712"/>
            <a:ext cx="3031455" cy="461665"/>
          </a:xfrm>
          <a:prstGeom prst="rect">
            <a:avLst/>
          </a:prstGeom>
          <a:noFill/>
        </p:spPr>
        <p:txBody>
          <a:bodyPr wrap="square" rtlCol="0">
            <a:spAutoFit/>
          </a:bodyPr>
          <a:lstStyle/>
          <a:p>
            <a:r>
              <a:rPr lang="en-IN" sz="2400" dirty="0" smtClean="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Marketing Strategy</a:t>
            </a:r>
            <a:endParaRPr lang="en-IN" sz="2400" dirty="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endParaRPr>
          </a:p>
        </p:txBody>
      </p:sp>
      <p:cxnSp>
        <p:nvCxnSpPr>
          <p:cNvPr id="4" name="Straight Connector 3"/>
          <p:cNvCxnSpPr/>
          <p:nvPr/>
        </p:nvCxnSpPr>
        <p:spPr>
          <a:xfrm>
            <a:off x="8749863" y="561772"/>
            <a:ext cx="3152498" cy="0"/>
          </a:xfrm>
          <a:prstGeom prst="line">
            <a:avLst/>
          </a:prstGeom>
          <a:ln w="38100">
            <a:solidFill>
              <a:srgbClr val="6CA144"/>
            </a:solidFill>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326089" y="664045"/>
            <a:ext cx="4146331" cy="5757787"/>
            <a:chOff x="315310" y="1292772"/>
            <a:chExt cx="3610304" cy="5013435"/>
          </a:xfrm>
        </p:grpSpPr>
        <p:sp>
          <p:nvSpPr>
            <p:cNvPr id="7" name="Isosceles Triangle 6"/>
            <p:cNvSpPr/>
            <p:nvPr/>
          </p:nvSpPr>
          <p:spPr>
            <a:xfrm>
              <a:off x="315310" y="1292772"/>
              <a:ext cx="3610304" cy="5013435"/>
            </a:xfrm>
            <a:prstGeom prst="triangle">
              <a:avLst/>
            </a:prstGeom>
            <a:solidFill>
              <a:srgbClr val="6CA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Isosceles Triangle 7"/>
            <p:cNvSpPr/>
            <p:nvPr/>
          </p:nvSpPr>
          <p:spPr>
            <a:xfrm>
              <a:off x="773360" y="1292772"/>
              <a:ext cx="2712979" cy="3767368"/>
            </a:xfrm>
            <a:prstGeom prst="triangle">
              <a:avLst/>
            </a:prstGeom>
            <a:solidFill>
              <a:srgbClr val="FA8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Isosceles Triangle 8"/>
            <p:cNvSpPr/>
            <p:nvPr/>
          </p:nvSpPr>
          <p:spPr>
            <a:xfrm>
              <a:off x="1216778" y="1292772"/>
              <a:ext cx="1816558" cy="2522555"/>
            </a:xfrm>
            <a:prstGeom prst="triangle">
              <a:avLst/>
            </a:prstGeom>
            <a:solidFill>
              <a:srgbClr val="569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Isosceles Triangle 9"/>
            <p:cNvSpPr/>
            <p:nvPr/>
          </p:nvSpPr>
          <p:spPr>
            <a:xfrm>
              <a:off x="1660596" y="1292772"/>
              <a:ext cx="927712" cy="1265856"/>
            </a:xfrm>
            <a:prstGeom prst="triangle">
              <a:avLst/>
            </a:prstGeom>
            <a:solidFill>
              <a:srgbClr val="FFB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2" name="TextBox 11"/>
          <p:cNvSpPr txBox="1"/>
          <p:nvPr/>
        </p:nvSpPr>
        <p:spPr>
          <a:xfrm>
            <a:off x="1916790" y="5035954"/>
            <a:ext cx="1008993" cy="369332"/>
          </a:xfrm>
          <a:prstGeom prst="rect">
            <a:avLst/>
          </a:prstGeom>
          <a:noFill/>
        </p:spPr>
        <p:txBody>
          <a:bodyPr wrap="square" rtlCol="0">
            <a:spAutoFit/>
          </a:bodyPr>
          <a:lstStyle/>
          <a:p>
            <a:r>
              <a:rPr lang="en-IN"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MICRO</a:t>
            </a:r>
            <a:endParaRPr lang="en-IN"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3" name="TextBox 12"/>
          <p:cNvSpPr txBox="1"/>
          <p:nvPr/>
        </p:nvSpPr>
        <p:spPr>
          <a:xfrm>
            <a:off x="1916789" y="3542939"/>
            <a:ext cx="1008993" cy="369332"/>
          </a:xfrm>
          <a:prstGeom prst="rect">
            <a:avLst/>
          </a:prstGeom>
          <a:noFill/>
        </p:spPr>
        <p:txBody>
          <a:bodyPr wrap="square" rtlCol="0">
            <a:spAutoFit/>
          </a:bodyPr>
          <a:lstStyle/>
          <a:p>
            <a:r>
              <a:rPr lang="en-IN"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SMALL</a:t>
            </a:r>
            <a:endParaRPr lang="en-IN"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4" name="TextBox 13"/>
          <p:cNvSpPr txBox="1"/>
          <p:nvPr/>
        </p:nvSpPr>
        <p:spPr>
          <a:xfrm>
            <a:off x="1814313" y="2297704"/>
            <a:ext cx="1213943" cy="369332"/>
          </a:xfrm>
          <a:prstGeom prst="rect">
            <a:avLst/>
          </a:prstGeom>
          <a:noFill/>
        </p:spPr>
        <p:txBody>
          <a:bodyPr wrap="square" rtlCol="0">
            <a:spAutoFit/>
          </a:bodyPr>
          <a:lstStyle/>
          <a:p>
            <a:r>
              <a:rPr lang="en-IN"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MEDIUM</a:t>
            </a:r>
            <a:endParaRPr lang="en-IN"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15" name="TextBox 14"/>
          <p:cNvSpPr txBox="1"/>
          <p:nvPr/>
        </p:nvSpPr>
        <p:spPr>
          <a:xfrm>
            <a:off x="969579" y="5440780"/>
            <a:ext cx="2995448" cy="523220"/>
          </a:xfrm>
          <a:prstGeom prst="rect">
            <a:avLst/>
          </a:prstGeom>
          <a:noFill/>
        </p:spPr>
        <p:txBody>
          <a:bodyPr wrap="square" rtlCol="0">
            <a:spAutoFit/>
          </a:bodyPr>
          <a:lstStyle/>
          <a:p>
            <a:pPr algn="ctr"/>
            <a:r>
              <a:rPr lang="en-IN" sz="14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Mostly by ground level work and by Offline Channels</a:t>
            </a:r>
            <a:endParaRPr lang="en-IN" sz="14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6" name="TextBox 15"/>
          <p:cNvSpPr txBox="1"/>
          <p:nvPr/>
        </p:nvSpPr>
        <p:spPr>
          <a:xfrm>
            <a:off x="1152162" y="3908290"/>
            <a:ext cx="2538248" cy="938719"/>
          </a:xfrm>
          <a:prstGeom prst="rect">
            <a:avLst/>
          </a:prstGeom>
          <a:noFill/>
        </p:spPr>
        <p:txBody>
          <a:bodyPr wrap="square" rtlCol="0">
            <a:spAutoFit/>
          </a:bodyPr>
          <a:lstStyle/>
          <a:p>
            <a:pPr algn="ct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Segmented into 2 groups:</a:t>
            </a:r>
          </a:p>
          <a:p>
            <a:pPr algn="ct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1. </a:t>
            </a:r>
            <a:r>
              <a:rPr lang="en-IN" sz="1100" b="1"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Worth less than 1-2 Cr </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Mostly by offline channels and ground work.</a:t>
            </a:r>
          </a:p>
          <a:p>
            <a:pPr algn="ct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2. </a:t>
            </a:r>
            <a:r>
              <a:rPr lang="en-IN" sz="1100" b="1"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More than 2 Cr </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Corporate meetings and presentations.</a:t>
            </a:r>
            <a:endParaRPr lang="en-IN" sz="11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7" name="TextBox 16"/>
          <p:cNvSpPr txBox="1"/>
          <p:nvPr/>
        </p:nvSpPr>
        <p:spPr>
          <a:xfrm>
            <a:off x="1513259" y="2661883"/>
            <a:ext cx="1819296" cy="646331"/>
          </a:xfrm>
          <a:prstGeom prst="rect">
            <a:avLst/>
          </a:prstGeom>
          <a:noFill/>
        </p:spPr>
        <p:txBody>
          <a:bodyPr wrap="square" rtlCol="0">
            <a:spAutoFit/>
          </a:bodyPr>
          <a:lstStyle/>
          <a:p>
            <a:pPr algn="ct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Proper Executive and Corporate meetings and Elevator pitching.</a:t>
            </a:r>
            <a:endPar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grpSp>
        <p:nvGrpSpPr>
          <p:cNvPr id="20" name="Group 19"/>
          <p:cNvGrpSpPr/>
          <p:nvPr/>
        </p:nvGrpSpPr>
        <p:grpSpPr>
          <a:xfrm>
            <a:off x="2399255" y="1065328"/>
            <a:ext cx="1753510" cy="769589"/>
            <a:chOff x="2399255" y="1065328"/>
            <a:chExt cx="1753510" cy="769589"/>
          </a:xfrm>
        </p:grpSpPr>
        <p:sp>
          <p:nvSpPr>
            <p:cNvPr id="19" name="Rounded Rectangle 18"/>
            <p:cNvSpPr/>
            <p:nvPr/>
          </p:nvSpPr>
          <p:spPr>
            <a:xfrm>
              <a:off x="2399255" y="1065328"/>
              <a:ext cx="1671145" cy="738664"/>
            </a:xfrm>
            <a:prstGeom prst="roundRect">
              <a:avLst/>
            </a:prstGeom>
            <a:solidFill>
              <a:schemeClr val="bg1">
                <a:lumMod val="9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p:cNvSpPr txBox="1"/>
            <p:nvPr/>
          </p:nvSpPr>
          <p:spPr>
            <a:xfrm>
              <a:off x="2473738" y="1096253"/>
              <a:ext cx="1679027" cy="738664"/>
            </a:xfrm>
            <a:prstGeom prst="rect">
              <a:avLst/>
            </a:prstGeom>
            <a:noFill/>
          </p:spPr>
          <p:txBody>
            <a:bodyPr wrap="square" rtlCol="0">
              <a:spAutoFit/>
            </a:bodyPr>
            <a:lstStyle/>
            <a:p>
              <a:r>
                <a:rPr lang="en-IN" sz="14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E-COMMERCE &amp; PHOTOGRAPHY STUDIOS</a:t>
              </a:r>
              <a:endParaRPr lang="en-IN" sz="14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sp>
        <p:nvSpPr>
          <p:cNvPr id="22" name="Rounded Rectangle 21"/>
          <p:cNvSpPr/>
          <p:nvPr/>
        </p:nvSpPr>
        <p:spPr>
          <a:xfrm>
            <a:off x="6148552" y="1324303"/>
            <a:ext cx="5753809" cy="2121200"/>
          </a:xfrm>
          <a:prstGeom prst="roundRect">
            <a:avLst>
              <a:gd name="adj" fmla="val 26344"/>
            </a:avLst>
          </a:prstGeom>
          <a:solidFill>
            <a:schemeClr val="tx2">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Oval 22"/>
          <p:cNvSpPr/>
          <p:nvPr/>
        </p:nvSpPr>
        <p:spPr>
          <a:xfrm>
            <a:off x="4676432" y="1513061"/>
            <a:ext cx="1743684" cy="1743684"/>
          </a:xfrm>
          <a:prstGeom prst="ellipse">
            <a:avLst/>
          </a:prstGeom>
          <a:solidFill>
            <a:schemeClr val="tx2">
              <a:lumMod val="60000"/>
              <a:lumOff val="40000"/>
            </a:schemeClr>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p:cNvSpPr txBox="1"/>
          <p:nvPr/>
        </p:nvSpPr>
        <p:spPr>
          <a:xfrm>
            <a:off x="4825346" y="2127003"/>
            <a:ext cx="1367396" cy="584775"/>
          </a:xfrm>
          <a:prstGeom prst="rect">
            <a:avLst/>
          </a:prstGeom>
          <a:noFill/>
        </p:spPr>
        <p:txBody>
          <a:bodyPr wrap="square" rtlCol="0">
            <a:spAutoFit/>
          </a:bodyPr>
          <a:lstStyle/>
          <a:p>
            <a:pPr algn="ctr"/>
            <a:r>
              <a:rPr lang="en-IN" sz="16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Photography Studios</a:t>
            </a:r>
            <a:endParaRPr lang="en-IN" sz="16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26" name="TextBox 25"/>
          <p:cNvSpPr txBox="1"/>
          <p:nvPr/>
        </p:nvSpPr>
        <p:spPr>
          <a:xfrm>
            <a:off x="6422742" y="1378501"/>
            <a:ext cx="5265065" cy="2462213"/>
          </a:xfrm>
          <a:prstGeom prst="rect">
            <a:avLst/>
          </a:prstGeom>
          <a:noFill/>
        </p:spPr>
        <p:txBody>
          <a:bodyPr wrap="square" rtlCol="0">
            <a:spAutoFit/>
          </a:bodyPr>
          <a:lstStyle/>
          <a:p>
            <a:pPr marL="285750" indent="-285750">
              <a:buFont typeface="Arial" panose="020B0604020202020204" pitchFamily="34" charset="0"/>
              <a:buChar char="•"/>
            </a:pPr>
            <a:r>
              <a:rPr lang="en-IN" sz="14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Segmented the Photography Studios by Geography – one each from 6 available areas</a:t>
            </a: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p>
          <a:p>
            <a:pPr marL="285750" indent="-285750">
              <a:buFont typeface="Arial" panose="020B0604020202020204" pitchFamily="34" charset="0"/>
              <a:buChar char="•"/>
            </a:pP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Direct or Indirect association of photography </a:t>
            </a:r>
            <a:r>
              <a:rPr lang="en-IN" sz="14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a:t>
            </a: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tudios with E-Commerce giants like </a:t>
            </a:r>
            <a:r>
              <a:rPr lang="en-IN" sz="14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Flipkart</a:t>
            </a: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4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Myntra</a:t>
            </a: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will boost the brand-value of the studios.</a:t>
            </a:r>
          </a:p>
          <a:p>
            <a:pPr marL="285750" indent="-285750">
              <a:buFont typeface="Arial" panose="020B0604020202020204" pitchFamily="34" charset="0"/>
              <a:buChar char="•"/>
            </a:pP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Associating with Prime Seller Hub will assure the photography studios to earn at least a fixed amount of profit each month, exclusive of their routine photography. </a:t>
            </a:r>
          </a:p>
          <a:p>
            <a:pPr marL="285750" indent="-285750">
              <a:buFont typeface="Arial" panose="020B0604020202020204" pitchFamily="34" charset="0"/>
              <a:buChar char="•"/>
            </a:pP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For promotion – Ground level work and </a:t>
            </a:r>
            <a:r>
              <a:rPr lang="en-IN" sz="14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referencial</a:t>
            </a: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feedbacks.</a:t>
            </a:r>
            <a:endParaRPr lang="en-IN" sz="14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panose="020B0604020202020204" pitchFamily="34" charset="0"/>
              <a:buChar char="•"/>
            </a:pPr>
            <a:endPar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panose="020B0604020202020204" pitchFamily="34" charset="0"/>
              <a:buChar char="•"/>
            </a:pPr>
            <a:endParaRPr lang="en-IN" sz="14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27" name="Rounded Rectangle 26"/>
          <p:cNvSpPr/>
          <p:nvPr/>
        </p:nvSpPr>
        <p:spPr>
          <a:xfrm>
            <a:off x="6148552" y="3908290"/>
            <a:ext cx="5753809" cy="2188184"/>
          </a:xfrm>
          <a:prstGeom prst="roundRect">
            <a:avLst>
              <a:gd name="adj" fmla="val 26344"/>
            </a:avLst>
          </a:prstGeom>
          <a:solidFill>
            <a:schemeClr val="tx2">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p:cNvSpPr/>
          <p:nvPr/>
        </p:nvSpPr>
        <p:spPr>
          <a:xfrm>
            <a:off x="4676432" y="4164032"/>
            <a:ext cx="1743684" cy="1743684"/>
          </a:xfrm>
          <a:prstGeom prst="ellipse">
            <a:avLst/>
          </a:prstGeom>
          <a:solidFill>
            <a:schemeClr val="tx2">
              <a:lumMod val="60000"/>
              <a:lumOff val="40000"/>
            </a:schemeClr>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p:cNvSpPr txBox="1"/>
          <p:nvPr/>
        </p:nvSpPr>
        <p:spPr>
          <a:xfrm>
            <a:off x="4750889" y="4743486"/>
            <a:ext cx="1594770" cy="584775"/>
          </a:xfrm>
          <a:prstGeom prst="rect">
            <a:avLst/>
          </a:prstGeom>
          <a:noFill/>
        </p:spPr>
        <p:txBody>
          <a:bodyPr wrap="square" rtlCol="0">
            <a:spAutoFit/>
          </a:bodyPr>
          <a:lstStyle/>
          <a:p>
            <a:pPr algn="ctr"/>
            <a:r>
              <a:rPr lang="en-IN" sz="16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E-Commerce Marketplaces</a:t>
            </a:r>
            <a:endParaRPr lang="en-IN" sz="16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30" name="TextBox 29"/>
          <p:cNvSpPr txBox="1"/>
          <p:nvPr/>
        </p:nvSpPr>
        <p:spPr>
          <a:xfrm>
            <a:off x="6422742" y="3943267"/>
            <a:ext cx="5265065" cy="2492990"/>
          </a:xfrm>
          <a:prstGeom prst="rect">
            <a:avLst/>
          </a:prstGeom>
          <a:noFill/>
        </p:spPr>
        <p:txBody>
          <a:bodyPr wrap="square" rtlCol="0">
            <a:spAutoFit/>
          </a:bodyPr>
          <a:lstStyle/>
          <a:p>
            <a:pPr marL="285750" indent="-285750">
              <a:buFont typeface="Arial" panose="020B0604020202020204" pitchFamily="34" charset="0"/>
              <a:buChar char="•"/>
            </a:pP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E-commerce giants like </a:t>
            </a:r>
            <a:r>
              <a:rPr lang="en-IN" sz="12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Flipkart</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Amazon, </a:t>
            </a:r>
            <a:r>
              <a:rPr lang="en-IN" sz="12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Snapdeal</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and </a:t>
            </a:r>
            <a:r>
              <a:rPr lang="en-IN" sz="12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Voonik</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are already partnered by Prime Seller Hub. These partnerships will foster chain reaction in other E-commerce companies to join the likes of Prime Seller Hub in the near future,</a:t>
            </a:r>
          </a:p>
          <a:p>
            <a:pPr marL="285750" indent="-285750">
              <a:buFont typeface="Arial" panose="020B0604020202020204" pitchFamily="34" charset="0"/>
              <a:buChar char="•"/>
            </a:pP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For Promotion – Proper Executive and Corporate meetings with the desired companies, well prepared presentations and Elevator Pitching are the prime requirements for conversions. </a:t>
            </a:r>
          </a:p>
          <a:p>
            <a:pPr marL="285750" indent="-285750">
              <a:buFont typeface="Arial" panose="020B0604020202020204" pitchFamily="34" charset="0"/>
              <a:buChar char="•"/>
            </a:pP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Prime Seller Hub generally tends to partner those E-Commerce marketplaces who sell apparels or electronics. However, it should also focus on other genres too, to increase Its market share, eventually. </a:t>
            </a:r>
            <a:r>
              <a:rPr lang="en-IN" sz="12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Eg</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 </a:t>
            </a:r>
            <a:r>
              <a:rPr lang="en-IN" sz="12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Pepperfry</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p>
          <a:p>
            <a:endPar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panose="020B0604020202020204" pitchFamily="34" charset="0"/>
              <a:buChar char="•"/>
            </a:pPr>
            <a:endParaRPr lang="en-IN" sz="12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3457388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750"/>
                                        <p:tgtEl>
                                          <p:spTgt spid="4"/>
                                        </p:tgtEl>
                                      </p:cBhvr>
                                    </p:animEffect>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1500"/>
                                        <p:tgtEl>
                                          <p:spTgt spid="11"/>
                                        </p:tgtEl>
                                      </p:cBhvr>
                                    </p:animEffect>
                                  </p:childTnLst>
                                </p:cTn>
                              </p:par>
                            </p:childTnLst>
                          </p:cTn>
                        </p:par>
                        <p:par>
                          <p:cTn id="17" fill="hold">
                            <p:stCondLst>
                              <p:cond delay="3000"/>
                            </p:stCondLst>
                            <p:childTnLst>
                              <p:par>
                                <p:cTn id="18" presetID="42"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45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5500"/>
                            </p:stCondLst>
                            <p:childTnLst>
                              <p:par>
                                <p:cTn id="34" presetID="10"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60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7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par>
                          <p:cTn id="47" fill="hold">
                            <p:stCondLst>
                              <p:cond delay="7500"/>
                            </p:stCondLst>
                            <p:childTnLst>
                              <p:par>
                                <p:cTn id="48" presetID="42" presetClass="entr" presetSubtype="0"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childTnLst>
                          </p:cTn>
                        </p:par>
                        <p:par>
                          <p:cTn id="53" fill="hold">
                            <p:stCondLst>
                              <p:cond delay="8500"/>
                            </p:stCondLst>
                            <p:childTnLst>
                              <p:par>
                                <p:cTn id="54" presetID="10" presetClass="entr" presetSubtype="0" fill="hold" grpId="0" nodeType="afterEffect">
                                  <p:stCondLst>
                                    <p:cond delay="5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par>
                          <p:cTn id="57" fill="hold">
                            <p:stCondLst>
                              <p:cond delay="95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10000"/>
                            </p:stCondLst>
                            <p:childTnLst>
                              <p:par>
                                <p:cTn id="62" presetID="42"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1000"/>
                                        <p:tgtEl>
                                          <p:spTgt spid="24"/>
                                        </p:tgtEl>
                                      </p:cBhvr>
                                    </p:animEffect>
                                    <p:anim calcmode="lin" valueType="num">
                                      <p:cBhvr>
                                        <p:cTn id="65" dur="1000" fill="hold"/>
                                        <p:tgtEl>
                                          <p:spTgt spid="24"/>
                                        </p:tgtEl>
                                        <p:attrNameLst>
                                          <p:attrName>ppt_x</p:attrName>
                                        </p:attrNameLst>
                                      </p:cBhvr>
                                      <p:tavLst>
                                        <p:tav tm="0">
                                          <p:val>
                                            <p:strVal val="#ppt_x"/>
                                          </p:val>
                                        </p:tav>
                                        <p:tav tm="100000">
                                          <p:val>
                                            <p:strVal val="#ppt_x"/>
                                          </p:val>
                                        </p:tav>
                                      </p:tavLst>
                                    </p:anim>
                                    <p:anim calcmode="lin" valueType="num">
                                      <p:cBhvr>
                                        <p:cTn id="66" dur="1000" fill="hold"/>
                                        <p:tgtEl>
                                          <p:spTgt spid="24"/>
                                        </p:tgtEl>
                                        <p:attrNameLst>
                                          <p:attrName>ppt_y</p:attrName>
                                        </p:attrNameLst>
                                      </p:cBhvr>
                                      <p:tavLst>
                                        <p:tav tm="0">
                                          <p:val>
                                            <p:strVal val="#ppt_y+.1"/>
                                          </p:val>
                                        </p:tav>
                                        <p:tav tm="100000">
                                          <p:val>
                                            <p:strVal val="#ppt_y"/>
                                          </p:val>
                                        </p:tav>
                                      </p:tavLst>
                                    </p:anim>
                                  </p:childTnLst>
                                </p:cTn>
                              </p:par>
                            </p:childTnLst>
                          </p:cTn>
                        </p:par>
                        <p:par>
                          <p:cTn id="67" fill="hold">
                            <p:stCondLst>
                              <p:cond delay="11000"/>
                            </p:stCondLst>
                            <p:childTnLst>
                              <p:par>
                                <p:cTn id="68" presetID="10"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par>
                          <p:cTn id="71" fill="hold">
                            <p:stCondLst>
                              <p:cond delay="11500"/>
                            </p:stCondLst>
                            <p:childTnLst>
                              <p:par>
                                <p:cTn id="72" presetID="10"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par>
                          <p:cTn id="75" fill="hold">
                            <p:stCondLst>
                              <p:cond delay="12000"/>
                            </p:stCondLst>
                            <p:childTnLst>
                              <p:par>
                                <p:cTn id="76" presetID="10" presetClass="entr" presetSubtype="0"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par>
                          <p:cTn id="79" fill="hold">
                            <p:stCondLst>
                              <p:cond delay="12500"/>
                            </p:stCondLst>
                            <p:childTnLst>
                              <p:par>
                                <p:cTn id="80" presetID="42" presetClass="entr" presetSubtype="0"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childTnLst>
                          </p:cTn>
                        </p:par>
                        <p:par>
                          <p:cTn id="85" fill="hold">
                            <p:stCondLst>
                              <p:cond delay="13500"/>
                            </p:stCondLst>
                            <p:childTnLst>
                              <p:par>
                                <p:cTn id="86" presetID="10" presetClass="entr" presetSubtype="0"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P spid="16" grpId="0"/>
      <p:bldP spid="17" grpId="0"/>
      <p:bldP spid="22" grpId="0" animBg="1"/>
      <p:bldP spid="23" grpId="0" animBg="1"/>
      <p:bldP spid="24" grpId="0"/>
      <p:bldP spid="26" grpId="0"/>
      <p:bldP spid="27" grpId="0" animBg="1"/>
      <p:bldP spid="28" grpId="0" animBg="1"/>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5766" y="16128"/>
            <a:ext cx="12192000" cy="6858000"/>
          </a:xfrm>
          <a:prstGeom prst="rect">
            <a:avLst/>
          </a:prstGeom>
          <a:gradFill flip="none" rotWithShape="1">
            <a:gsLst>
              <a:gs pos="81000">
                <a:srgbClr val="E7E7E7"/>
              </a:gs>
              <a:gs pos="15000">
                <a:schemeClr val="accent3">
                  <a:lumMod val="5000"/>
                  <a:lumOff val="95000"/>
                </a:schemeClr>
              </a:gs>
              <a:gs pos="0">
                <a:schemeClr val="accent3">
                  <a:lumMod val="45000"/>
                  <a:lumOff val="55000"/>
                </a:schemeClr>
              </a:gs>
              <a:gs pos="100000">
                <a:schemeClr val="accent3">
                  <a:lumMod val="45000"/>
                  <a:lumOff val="55000"/>
                </a:schemeClr>
              </a:gs>
              <a:gs pos="58000">
                <a:srgbClr val="F6F6F6"/>
              </a:gs>
              <a:gs pos="8000">
                <a:srgbClr val="F4F4F4"/>
              </a:gs>
              <a:gs pos="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18716" y="93539"/>
            <a:ext cx="6623518" cy="461665"/>
          </a:xfrm>
          <a:prstGeom prst="rect">
            <a:avLst/>
          </a:prstGeom>
          <a:noFill/>
        </p:spPr>
        <p:txBody>
          <a:bodyPr wrap="square" rtlCol="0">
            <a:spAutoFit/>
          </a:bodyPr>
          <a:lstStyle/>
          <a:p>
            <a:r>
              <a:rPr lang="en-IN" sz="2400" dirty="0" smtClean="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Target Segment Analysis and </a:t>
            </a:r>
            <a:r>
              <a:rPr lang="en-IN" sz="2400" dirty="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C</a:t>
            </a:r>
            <a:r>
              <a:rPr lang="en-IN" sz="2400" dirty="0" smtClean="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onversion rate</a:t>
            </a:r>
            <a:endParaRPr lang="en-IN" sz="2400" dirty="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endParaRPr>
          </a:p>
        </p:txBody>
      </p:sp>
      <p:cxnSp>
        <p:nvCxnSpPr>
          <p:cNvPr id="7" name="Straight Connector 6"/>
          <p:cNvCxnSpPr/>
          <p:nvPr/>
        </p:nvCxnSpPr>
        <p:spPr>
          <a:xfrm>
            <a:off x="320720" y="561113"/>
            <a:ext cx="6521514" cy="0"/>
          </a:xfrm>
          <a:prstGeom prst="line">
            <a:avLst/>
          </a:prstGeom>
          <a:ln w="38100">
            <a:solidFill>
              <a:srgbClr val="6CA144"/>
            </a:solidFill>
          </a:ln>
        </p:spPr>
        <p:style>
          <a:lnRef idx="1">
            <a:schemeClr val="accent1"/>
          </a:lnRef>
          <a:fillRef idx="0">
            <a:schemeClr val="accent1"/>
          </a:fillRef>
          <a:effectRef idx="0">
            <a:schemeClr val="accent1"/>
          </a:effectRef>
          <a:fontRef idx="minor">
            <a:schemeClr val="tx1"/>
          </a:fontRef>
        </p:style>
      </p:cxnSp>
      <p:graphicFrame>
        <p:nvGraphicFramePr>
          <p:cNvPr id="5" name="Table 4"/>
          <p:cNvGraphicFramePr>
            <a:graphicFrameLocks noGrp="1"/>
          </p:cNvGraphicFramePr>
          <p:nvPr>
            <p:extLst>
              <p:ext uri="{D42A27DB-BD31-4B8C-83A1-F6EECF244321}">
                <p14:modId xmlns:p14="http://schemas.microsoft.com/office/powerpoint/2010/main" val="2628511885"/>
              </p:ext>
            </p:extLst>
          </p:nvPr>
        </p:nvGraphicFramePr>
        <p:xfrm>
          <a:off x="320720" y="3495803"/>
          <a:ext cx="5616057" cy="3134360"/>
        </p:xfrm>
        <a:graphic>
          <a:graphicData uri="http://schemas.openxmlformats.org/drawingml/2006/table">
            <a:tbl>
              <a:tblPr firstRow="1" bandRow="1">
                <a:tableStyleId>{5C22544A-7EE6-4342-B048-85BDC9FD1C3A}</a:tableStyleId>
              </a:tblPr>
              <a:tblGrid>
                <a:gridCol w="814525"/>
                <a:gridCol w="443389"/>
                <a:gridCol w="595223"/>
                <a:gridCol w="2027207"/>
                <a:gridCol w="1735713"/>
              </a:tblGrid>
              <a:tr h="370840">
                <a:tc>
                  <a:txBody>
                    <a:bodyPr/>
                    <a:lstStyle/>
                    <a:p>
                      <a:pPr algn="ctr"/>
                      <a:r>
                        <a:rPr lang="en-IN" sz="9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Location</a:t>
                      </a:r>
                      <a:endParaRPr lang="en-IN" sz="9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6F6F6"/>
                    </a:solidFill>
                  </a:tcPr>
                </a:tc>
                <a:tc>
                  <a:txBody>
                    <a:bodyPr/>
                    <a:lstStyle/>
                    <a:p>
                      <a:pPr algn="ctr"/>
                      <a:r>
                        <a:rPr lang="en-IN" sz="9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Area(km²)</a:t>
                      </a:r>
                      <a:endParaRPr lang="en-IN" sz="9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7F80"/>
                    </a:solidFill>
                  </a:tcPr>
                </a:tc>
                <a:tc>
                  <a:txBody>
                    <a:bodyPr/>
                    <a:lstStyle/>
                    <a:p>
                      <a:pPr algn="ctr"/>
                      <a:r>
                        <a:rPr lang="en-IN" sz="9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Persons per km²</a:t>
                      </a:r>
                      <a:endParaRPr lang="en-IN" sz="9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DA146"/>
                    </a:solidFill>
                  </a:tcPr>
                </a:tc>
                <a:tc>
                  <a:txBody>
                    <a:bodyPr/>
                    <a:lstStyle/>
                    <a:p>
                      <a:pPr algn="ctr"/>
                      <a:r>
                        <a:rPr lang="en-IN" sz="9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Development / Organizational</a:t>
                      </a:r>
                      <a:r>
                        <a:rPr lang="en-IN" sz="900" baseline="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 Characteristics</a:t>
                      </a:r>
                      <a:endParaRPr lang="en-IN" sz="9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BA00"/>
                    </a:solidFill>
                  </a:tcPr>
                </a:tc>
                <a:tc>
                  <a:txBody>
                    <a:bodyPr/>
                    <a:lstStyle/>
                    <a:p>
                      <a:pPr algn="ctr"/>
                      <a:r>
                        <a:rPr lang="en-IN" sz="9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Verdict</a:t>
                      </a:r>
                      <a:endParaRPr lang="en-IN" sz="9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A832E"/>
                    </a:solidFill>
                  </a:tcPr>
                </a:tc>
              </a:tr>
              <a:tr h="370840">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West Delhi</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7D6EB"/>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129</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19,625</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Well</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developed posh area, mainly residential and showrooms/malls.</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Very few</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Medium and high end Smalls, few scattered Micros.</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r>
              <a:tr h="370840">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North Delhi</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6F2"/>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59</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14,973</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University</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area, less dense.</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Some scattered Micros, negligible</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Small and Mediums.</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East Delhi</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7D6EB"/>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64</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26,683</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Highly dense, cheap residential area.</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Considerable Micros and low end Smalls, with few Mediums.</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Gurgaon</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6F2"/>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732</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1,197</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Highly developed</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IT Sector, scattered density.</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Considerable Mediums</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Smalls and Micros are expected..</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Noida</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7D6EB"/>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203</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3,139</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Industrial</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and Residential area, developed.</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Considerable</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a:t>
                      </a:r>
                      <a:r>
                        <a:rPr lang="en-IN" sz="900" dirty="0" smtClean="0">
                          <a:latin typeface="Lato Light" panose="020F0502020204030203" pitchFamily="34" charset="0"/>
                          <a:ea typeface="Lato Light" panose="020F0502020204030203" pitchFamily="34" charset="0"/>
                          <a:cs typeface="Lato Light" panose="020F0502020204030203" pitchFamily="34" charset="0"/>
                        </a:rPr>
                        <a:t>Mediums</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Smalls and Micros are expected.</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Ghaziabad</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6F2"/>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133</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18,000</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IN" sz="900" dirty="0" smtClean="0">
                          <a:latin typeface="Lato Light" panose="020F0502020204030203" pitchFamily="34" charset="0"/>
                          <a:ea typeface="Lato Light" panose="020F0502020204030203" pitchFamily="34" charset="0"/>
                          <a:cs typeface="Lato Light" panose="020F0502020204030203" pitchFamily="34" charset="0"/>
                        </a:rPr>
                        <a:t>Can</a:t>
                      </a: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 be segmented into 2 groups</a:t>
                      </a:r>
                    </a:p>
                    <a:p>
                      <a:pPr marL="228600" indent="-228600">
                        <a:buAutoNum type="arabicPeriod"/>
                      </a:pP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Close to Delhi – Developed.</a:t>
                      </a:r>
                    </a:p>
                    <a:p>
                      <a:pPr marL="228600" indent="-228600">
                        <a:buAutoNum type="arabicPeriod"/>
                      </a:pP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Rest – Developing Industrial and Residential area.</a:t>
                      </a:r>
                    </a:p>
                    <a:p>
                      <a:pPr marL="228600" indent="-228600">
                        <a:buAutoNum type="arabicPeriod"/>
                      </a:pP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0">
                        <a:buNone/>
                      </a:pPr>
                      <a:r>
                        <a:rPr lang="en-IN" sz="900" baseline="0" dirty="0" smtClean="0">
                          <a:latin typeface="Lato Light" panose="020F0502020204030203" pitchFamily="34" charset="0"/>
                          <a:ea typeface="Lato Light" panose="020F0502020204030203" pitchFamily="34" charset="0"/>
                          <a:cs typeface="Lato Light" panose="020F0502020204030203" pitchFamily="34" charset="0"/>
                        </a:rPr>
                        <a:t>1. Few Mediums, Smalls and Micros are expected..</a:t>
                      </a:r>
                    </a:p>
                    <a:p>
                      <a:pPr marL="0" indent="0">
                        <a:buNone/>
                      </a:pPr>
                      <a:r>
                        <a:rPr lang="en-IN" sz="900" dirty="0" smtClean="0">
                          <a:latin typeface="Lato Light" panose="020F0502020204030203" pitchFamily="34" charset="0"/>
                          <a:ea typeface="Lato Light" panose="020F0502020204030203" pitchFamily="34" charset="0"/>
                          <a:cs typeface="Lato Light" panose="020F0502020204030203" pitchFamily="34" charset="0"/>
                        </a:rPr>
                        <a:t>2. Considerable Mediums, Smalls and Micros are expected.</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pSp>
        <p:nvGrpSpPr>
          <p:cNvPr id="13" name="Group 12"/>
          <p:cNvGrpSpPr/>
          <p:nvPr/>
        </p:nvGrpSpPr>
        <p:grpSpPr>
          <a:xfrm>
            <a:off x="218716" y="1183430"/>
            <a:ext cx="5718060" cy="1995603"/>
            <a:chOff x="218716" y="749824"/>
            <a:chExt cx="5071551" cy="1995603"/>
          </a:xfrm>
        </p:grpSpPr>
        <p:sp>
          <p:nvSpPr>
            <p:cNvPr id="2" name="TextBox 1"/>
            <p:cNvSpPr txBox="1"/>
            <p:nvPr/>
          </p:nvSpPr>
          <p:spPr>
            <a:xfrm>
              <a:off x="218716" y="749824"/>
              <a:ext cx="5071551" cy="692497"/>
            </a:xfrm>
            <a:prstGeom prst="rect">
              <a:avLst/>
            </a:prstGeom>
            <a:noFill/>
          </p:spPr>
          <p:txBody>
            <a:bodyPr wrap="square" rtlCol="0">
              <a:spAutoFit/>
            </a:bodyPr>
            <a:lstStyle/>
            <a:p>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We have considered 6 areas for expansion, in line with the expansion of Photography Studios, </a:t>
              </a:r>
              <a:r>
                <a:rPr lang="en-IN" sz="13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i.e</a:t>
              </a:r>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3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North,East</a:t>
              </a:r>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and West Delhi, and </a:t>
              </a:r>
              <a:r>
                <a:rPr lang="en-IN" sz="13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Noida,Gurgaon</a:t>
              </a:r>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and Ghaziabad.</a:t>
              </a:r>
            </a:p>
          </p:txBody>
        </p:sp>
        <p:sp>
          <p:nvSpPr>
            <p:cNvPr id="10" name="TextBox 9"/>
            <p:cNvSpPr txBox="1"/>
            <p:nvPr/>
          </p:nvSpPr>
          <p:spPr>
            <a:xfrm>
              <a:off x="218716" y="1401377"/>
              <a:ext cx="5071551" cy="692497"/>
            </a:xfrm>
            <a:prstGeom prst="rect">
              <a:avLst/>
            </a:prstGeom>
            <a:noFill/>
          </p:spPr>
          <p:txBody>
            <a:bodyPr wrap="square" rtlCol="0">
              <a:spAutoFit/>
            </a:bodyPr>
            <a:lstStyle/>
            <a:p>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We </a:t>
              </a:r>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segmented the areas with respect to factors such as, Demography, Development Factor / Organizational Characteristics and finally listed </a:t>
              </a:r>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our </a:t>
              </a:r>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verdict</a:t>
              </a:r>
              <a:r>
                <a:rPr lang="en-IN" sz="13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endPar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1" name="TextBox 10"/>
            <p:cNvSpPr txBox="1"/>
            <p:nvPr/>
          </p:nvSpPr>
          <p:spPr>
            <a:xfrm>
              <a:off x="218716" y="2052930"/>
              <a:ext cx="5071551" cy="692497"/>
            </a:xfrm>
            <a:prstGeom prst="rect">
              <a:avLst/>
            </a:prstGeom>
            <a:noFill/>
          </p:spPr>
          <p:txBody>
            <a:bodyPr wrap="square" rtlCol="0">
              <a:spAutoFit/>
            </a:bodyPr>
            <a:lstStyle/>
            <a:p>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Small Enterprises can be further segmented into two categories:</a:t>
              </a:r>
            </a:p>
            <a:p>
              <a:pPr marL="342900" indent="-342900">
                <a:buAutoNum type="arabicPeriod"/>
              </a:pPr>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Low end – INR 25 Lakhs-2 </a:t>
              </a:r>
              <a:r>
                <a:rPr lang="en-IN" sz="1300" dirty="0" err="1">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Crores</a:t>
              </a:r>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p>
            <a:p>
              <a:pPr marL="342900" indent="-342900">
                <a:buAutoNum type="arabicPeriod"/>
              </a:pPr>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High end – INR 2 Crores-5 </a:t>
              </a:r>
              <a:r>
                <a:rPr lang="en-IN" sz="1300" dirty="0" err="1">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Crores</a:t>
              </a:r>
              <a:r>
                <a:rPr lang="en-IN" sz="13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p>
          </p:txBody>
        </p:sp>
      </p:grpSp>
      <p:graphicFrame>
        <p:nvGraphicFramePr>
          <p:cNvPr id="17" name="Table 16"/>
          <p:cNvGraphicFramePr>
            <a:graphicFrameLocks noGrp="1"/>
          </p:cNvGraphicFramePr>
          <p:nvPr>
            <p:extLst>
              <p:ext uri="{D42A27DB-BD31-4B8C-83A1-F6EECF244321}">
                <p14:modId xmlns:p14="http://schemas.microsoft.com/office/powerpoint/2010/main" val="801512558"/>
              </p:ext>
            </p:extLst>
          </p:nvPr>
        </p:nvGraphicFramePr>
        <p:xfrm>
          <a:off x="6235692" y="893276"/>
          <a:ext cx="5634685" cy="2597426"/>
        </p:xfrm>
        <a:graphic>
          <a:graphicData uri="http://schemas.openxmlformats.org/drawingml/2006/table">
            <a:tbl>
              <a:tblPr firstRow="1" bandRow="1">
                <a:tableStyleId>{5C22544A-7EE6-4342-B048-85BDC9FD1C3A}</a:tableStyleId>
              </a:tblPr>
              <a:tblGrid>
                <a:gridCol w="1126937"/>
                <a:gridCol w="1126937"/>
                <a:gridCol w="1126937"/>
                <a:gridCol w="1126937"/>
                <a:gridCol w="1126937"/>
              </a:tblGrid>
              <a:tr h="240645">
                <a:tc>
                  <a:txBody>
                    <a:bodyPr/>
                    <a:lstStyle/>
                    <a:p>
                      <a:pPr algn="ctr"/>
                      <a:r>
                        <a:rPr lang="en-IN" sz="8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Area</a:t>
                      </a:r>
                      <a:endParaRPr lang="en-IN" sz="8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6F6F6"/>
                    </a:solidFill>
                  </a:tcPr>
                </a:tc>
                <a:tc>
                  <a:txBody>
                    <a:bodyPr/>
                    <a:lstStyle/>
                    <a:p>
                      <a:pPr algn="ctr"/>
                      <a:r>
                        <a:rPr lang="en-IN" sz="8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Duration(months)</a:t>
                      </a:r>
                      <a:endParaRPr lang="en-IN" sz="8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7F80"/>
                    </a:solidFill>
                  </a:tcPr>
                </a:tc>
                <a:tc>
                  <a:txBody>
                    <a:bodyPr/>
                    <a:lstStyle/>
                    <a:p>
                      <a:pPr algn="ctr"/>
                      <a:r>
                        <a:rPr lang="en-IN" sz="8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Micro</a:t>
                      </a:r>
                      <a:endParaRPr lang="en-IN" sz="8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DA146"/>
                    </a:solidFill>
                  </a:tcPr>
                </a:tc>
                <a:tc>
                  <a:txBody>
                    <a:bodyPr/>
                    <a:lstStyle/>
                    <a:p>
                      <a:pPr algn="ctr"/>
                      <a:r>
                        <a:rPr lang="en-IN" sz="8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Small</a:t>
                      </a:r>
                      <a:endParaRPr lang="en-IN" sz="8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BA00"/>
                    </a:solidFill>
                  </a:tcPr>
                </a:tc>
                <a:tc>
                  <a:txBody>
                    <a:bodyPr/>
                    <a:lstStyle/>
                    <a:p>
                      <a:pPr algn="ctr"/>
                      <a:r>
                        <a:rPr lang="en-IN" sz="8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Medium</a:t>
                      </a:r>
                      <a:endParaRPr lang="en-IN" sz="8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A832E"/>
                    </a:solidFill>
                  </a:tcPr>
                </a:tc>
              </a:tr>
              <a:tr h="336683">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West Delhi</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7D6EB"/>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0.5</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4</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2</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38100" cmpd="sng">
                      <a:noFill/>
                    </a:lnT>
                    <a:lnB w="12700" cmpd="sng">
                      <a:noFill/>
                    </a:lnB>
                    <a:lnTlToBr w="12700" cmpd="sng">
                      <a:noFill/>
                      <a:prstDash val="solid"/>
                    </a:lnTlToBr>
                    <a:lnBlToTr w="12700" cmpd="sng">
                      <a:noFill/>
                      <a:prstDash val="solid"/>
                    </a:lnBlToTr>
                  </a:tcPr>
                </a:tc>
              </a:tr>
              <a:tr h="336683">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North Delhi</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6F2"/>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0.5</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8</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3</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r>
              <a:tr h="336683">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East Delhi</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7D6EB"/>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12</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4</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2</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r>
              <a:tr h="336683">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Ghaziabad</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6F2"/>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14</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8</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4</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r>
              <a:tr h="336683">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Gurgaon</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7D6EB"/>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1.5</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12</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10</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5</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r>
              <a:tr h="336683">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Noida</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6F2"/>
                    </a:solidFill>
                  </a:tcPr>
                </a:tc>
                <a:tc>
                  <a:txBody>
                    <a:bodyPr/>
                    <a:lstStyle/>
                    <a:p>
                      <a:pPr algn="ctr"/>
                      <a:r>
                        <a:rPr lang="en-IN" sz="900" dirty="0" smtClean="0">
                          <a:latin typeface="Lato Light" panose="020F0502020204030203" pitchFamily="34" charset="0"/>
                          <a:ea typeface="Lato Light" panose="020F0502020204030203" pitchFamily="34" charset="0"/>
                          <a:cs typeface="Lato Light" panose="020F0502020204030203" pitchFamily="34" charset="0"/>
                        </a:rPr>
                        <a:t>1.5</a:t>
                      </a:r>
                      <a:endParaRPr lang="en-IN" sz="900" dirty="0">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10</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13</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6</a:t>
                      </a:r>
                      <a:endParaRPr lang="en-IN" sz="8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r>
              <a:tr h="336683">
                <a:tc>
                  <a:txBody>
                    <a:bodyPr/>
                    <a:lstStyle/>
                    <a:p>
                      <a:pPr algn="ctr"/>
                      <a:r>
                        <a:rPr lang="en-IN" sz="8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Total</a:t>
                      </a:r>
                      <a:endParaRPr lang="en-IN" sz="8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900" dirty="0" smtClean="0">
                          <a:latin typeface="Lato Semibold" panose="020F0502020204030203" pitchFamily="34" charset="0"/>
                          <a:ea typeface="Lato Semibold" panose="020F0502020204030203" pitchFamily="34" charset="0"/>
                          <a:cs typeface="Lato Semibold" panose="020F0502020204030203" pitchFamily="34" charset="0"/>
                        </a:rPr>
                        <a:t>6</a:t>
                      </a:r>
                      <a:endParaRPr lang="en-IN" sz="900" dirty="0">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60</a:t>
                      </a:r>
                      <a:endParaRPr lang="en-IN" sz="8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40</a:t>
                      </a:r>
                      <a:endParaRPr lang="en-IN" sz="8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IN" sz="8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19</a:t>
                      </a:r>
                      <a:endParaRPr lang="en-IN" sz="8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a:txBody>
                  <a:tcPr marL="79212" marR="79212" marT="39606" marB="39606">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20" name="Chart 19"/>
          <p:cNvGraphicFramePr/>
          <p:nvPr>
            <p:extLst>
              <p:ext uri="{D42A27DB-BD31-4B8C-83A1-F6EECF244321}">
                <p14:modId xmlns:p14="http://schemas.microsoft.com/office/powerpoint/2010/main" val="4130196835"/>
              </p:ext>
            </p:extLst>
          </p:nvPr>
        </p:nvGraphicFramePr>
        <p:xfrm>
          <a:off x="6290102" y="3675657"/>
          <a:ext cx="5583450" cy="2967675"/>
        </p:xfrm>
        <a:graphic>
          <a:graphicData uri="http://schemas.openxmlformats.org/drawingml/2006/chart">
            <c:chart xmlns:c="http://schemas.openxmlformats.org/drawingml/2006/chart" xmlns:r="http://schemas.openxmlformats.org/officeDocument/2006/relationships" r:id="rId2"/>
          </a:graphicData>
        </a:graphic>
      </p:graphicFrame>
      <p:sp>
        <p:nvSpPr>
          <p:cNvPr id="21" name="Oval 20"/>
          <p:cNvSpPr/>
          <p:nvPr/>
        </p:nvSpPr>
        <p:spPr>
          <a:xfrm>
            <a:off x="7802545" y="5578488"/>
            <a:ext cx="75363" cy="753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p:cNvSpPr/>
          <p:nvPr/>
        </p:nvSpPr>
        <p:spPr>
          <a:xfrm>
            <a:off x="8432242" y="5459583"/>
            <a:ext cx="75363" cy="753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Oval 24"/>
          <p:cNvSpPr/>
          <p:nvPr/>
        </p:nvSpPr>
        <p:spPr>
          <a:xfrm>
            <a:off x="9046867" y="5270339"/>
            <a:ext cx="75363" cy="753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Oval 25"/>
          <p:cNvSpPr/>
          <p:nvPr/>
        </p:nvSpPr>
        <p:spPr>
          <a:xfrm>
            <a:off x="9661492" y="5000709"/>
            <a:ext cx="75363" cy="753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Oval 26"/>
          <p:cNvSpPr/>
          <p:nvPr/>
        </p:nvSpPr>
        <p:spPr>
          <a:xfrm>
            <a:off x="10301238" y="4716007"/>
            <a:ext cx="75363" cy="753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p:cNvSpPr/>
          <p:nvPr/>
        </p:nvSpPr>
        <p:spPr>
          <a:xfrm>
            <a:off x="10920887" y="4411207"/>
            <a:ext cx="75363" cy="753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Freeform 29"/>
          <p:cNvSpPr/>
          <p:nvPr/>
        </p:nvSpPr>
        <p:spPr>
          <a:xfrm>
            <a:off x="7832690" y="4447547"/>
            <a:ext cx="3130062" cy="1165609"/>
          </a:xfrm>
          <a:custGeom>
            <a:avLst/>
            <a:gdLst>
              <a:gd name="connsiteX0" fmla="*/ 0 w 3130062"/>
              <a:gd name="connsiteY0" fmla="*/ 1165609 h 1165609"/>
              <a:gd name="connsiteX1" fmla="*/ 638070 w 3130062"/>
              <a:gd name="connsiteY1" fmla="*/ 1045029 h 1165609"/>
              <a:gd name="connsiteX2" fmla="*/ 1261068 w 3130062"/>
              <a:gd name="connsiteY2" fmla="*/ 859134 h 1165609"/>
              <a:gd name="connsiteX3" fmla="*/ 1868994 w 3130062"/>
              <a:gd name="connsiteY3" fmla="*/ 582805 h 1165609"/>
              <a:gd name="connsiteX4" fmla="*/ 2512088 w 3130062"/>
              <a:gd name="connsiteY4" fmla="*/ 301451 h 1165609"/>
              <a:gd name="connsiteX5" fmla="*/ 3130062 w 3130062"/>
              <a:gd name="connsiteY5" fmla="*/ 0 h 1165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0062" h="1165609">
                <a:moveTo>
                  <a:pt x="0" y="1165609"/>
                </a:moveTo>
                <a:cubicBezTo>
                  <a:pt x="213946" y="1130858"/>
                  <a:pt x="427892" y="1096108"/>
                  <a:pt x="638070" y="1045029"/>
                </a:cubicBezTo>
                <a:cubicBezTo>
                  <a:pt x="848248" y="993950"/>
                  <a:pt x="1055914" y="936171"/>
                  <a:pt x="1261068" y="859134"/>
                </a:cubicBezTo>
                <a:cubicBezTo>
                  <a:pt x="1466222" y="782097"/>
                  <a:pt x="1868994" y="582805"/>
                  <a:pt x="1868994" y="582805"/>
                </a:cubicBezTo>
                <a:cubicBezTo>
                  <a:pt x="2077497" y="489858"/>
                  <a:pt x="2301910" y="398585"/>
                  <a:pt x="2512088" y="301451"/>
                </a:cubicBezTo>
                <a:cubicBezTo>
                  <a:pt x="2722266" y="204317"/>
                  <a:pt x="2926164" y="102158"/>
                  <a:pt x="3130062"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p:cNvSpPr txBox="1"/>
          <p:nvPr/>
        </p:nvSpPr>
        <p:spPr>
          <a:xfrm>
            <a:off x="8432242" y="555204"/>
            <a:ext cx="1858947" cy="307777"/>
          </a:xfrm>
          <a:prstGeom prst="rect">
            <a:avLst/>
          </a:prstGeom>
          <a:noFill/>
        </p:spPr>
        <p:txBody>
          <a:bodyPr wrap="square" rtlCol="0">
            <a:spAutoFit/>
          </a:bodyPr>
          <a:lstStyle/>
          <a:p>
            <a:r>
              <a:rPr lang="en-IN" sz="14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Conversion Statistics</a:t>
            </a:r>
            <a:endParaRPr lang="en-IN" sz="14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Tree>
    <p:extLst>
      <p:ext uri="{BB962C8B-B14F-4D97-AF65-F5344CB8AC3E}">
        <p14:creationId xmlns:p14="http://schemas.microsoft.com/office/powerpoint/2010/main" val="3114345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70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75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80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85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par>
                          <p:cTn id="64" fill="hold">
                            <p:stCondLst>
                              <p:cond delay="9000"/>
                            </p:stCondLst>
                            <p:childTnLst>
                              <p:par>
                                <p:cTn id="65" presetID="22" presetClass="entr" presetSubtype="8"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1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20" grpId="0">
        <p:bldAsOne/>
      </p:bldGraphic>
      <p:bldP spid="21" grpId="0" animBg="1"/>
      <p:bldP spid="24" grpId="0" animBg="1"/>
      <p:bldP spid="25" grpId="0" animBg="1"/>
      <p:bldP spid="26" grpId="0" animBg="1"/>
      <p:bldP spid="27" grpId="0" animBg="1"/>
      <p:bldP spid="28" grpId="0" animBg="1"/>
      <p:bldP spid="30" grpId="0" animBg="1"/>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66" y="0"/>
            <a:ext cx="12192000" cy="6874128"/>
          </a:xfrm>
          <a:prstGeom prst="rect">
            <a:avLst/>
          </a:prstGeom>
          <a:gradFill flip="none" rotWithShape="1">
            <a:gsLst>
              <a:gs pos="81000">
                <a:srgbClr val="E7E7E7"/>
              </a:gs>
              <a:gs pos="15000">
                <a:schemeClr val="accent3">
                  <a:lumMod val="5000"/>
                  <a:lumOff val="95000"/>
                </a:schemeClr>
              </a:gs>
              <a:gs pos="0">
                <a:schemeClr val="accent3">
                  <a:lumMod val="45000"/>
                  <a:lumOff val="55000"/>
                </a:schemeClr>
              </a:gs>
              <a:gs pos="100000">
                <a:schemeClr val="accent3">
                  <a:lumMod val="45000"/>
                  <a:lumOff val="55000"/>
                </a:schemeClr>
              </a:gs>
              <a:gs pos="58000">
                <a:srgbClr val="F6F6F6"/>
              </a:gs>
              <a:gs pos="8000">
                <a:srgbClr val="F4F4F4"/>
              </a:gs>
              <a:gs pos="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4" name="Curved Right Arrow 73"/>
          <p:cNvSpPr/>
          <p:nvPr/>
        </p:nvSpPr>
        <p:spPr>
          <a:xfrm rot="3405326">
            <a:off x="8675196" y="448542"/>
            <a:ext cx="1920130" cy="2335430"/>
          </a:xfrm>
          <a:prstGeom prst="curvedRightArrow">
            <a:avLst>
              <a:gd name="adj1" fmla="val 9681"/>
              <a:gd name="adj2" fmla="val 26624"/>
              <a:gd name="adj3" fmla="val 24687"/>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 name="Rectangle 2"/>
          <p:cNvSpPr/>
          <p:nvPr/>
        </p:nvSpPr>
        <p:spPr>
          <a:xfrm>
            <a:off x="0" y="4422803"/>
            <a:ext cx="12192000" cy="2435197"/>
          </a:xfrm>
          <a:prstGeom prst="rect">
            <a:avLst/>
          </a:prstGeom>
          <a:solidFill>
            <a:srgbClr val="34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4" name="Group 3"/>
          <p:cNvGrpSpPr/>
          <p:nvPr/>
        </p:nvGrpSpPr>
        <p:grpSpPr>
          <a:xfrm>
            <a:off x="1866843" y="4162666"/>
            <a:ext cx="602848" cy="602848"/>
            <a:chOff x="2610150" y="4651406"/>
            <a:chExt cx="602848" cy="602848"/>
          </a:xfrm>
          <a:effectLst>
            <a:outerShdw blurRad="165100" dist="38100" dir="10800000" algn="tr" rotWithShape="0">
              <a:prstClr val="black">
                <a:alpha val="40000"/>
              </a:prstClr>
            </a:outerShdw>
          </a:effectLst>
        </p:grpSpPr>
        <p:sp>
          <p:nvSpPr>
            <p:cNvPr id="5" name="Oval 4"/>
            <p:cNvSpPr/>
            <p:nvPr/>
          </p:nvSpPr>
          <p:spPr>
            <a:xfrm>
              <a:off x="2610150" y="4651406"/>
              <a:ext cx="602848" cy="602848"/>
            </a:xfrm>
            <a:prstGeom prst="ellipse">
              <a:avLst/>
            </a:prstGeom>
            <a:solidFill>
              <a:srgbClr val="28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2752399" y="4788664"/>
              <a:ext cx="317407" cy="317407"/>
            </a:xfrm>
            <a:prstGeom prst="rect">
              <a:avLst/>
            </a:prstGeom>
          </p:spPr>
        </p:pic>
      </p:grpSp>
      <p:grpSp>
        <p:nvGrpSpPr>
          <p:cNvPr id="7" name="Group 6"/>
          <p:cNvGrpSpPr/>
          <p:nvPr/>
        </p:nvGrpSpPr>
        <p:grpSpPr>
          <a:xfrm>
            <a:off x="9764937" y="4139293"/>
            <a:ext cx="602848" cy="602848"/>
            <a:chOff x="9054612" y="4628033"/>
            <a:chExt cx="602848" cy="602848"/>
          </a:xfrm>
          <a:effectLst>
            <a:outerShdw blurRad="165100" dist="25400" dir="10800000" algn="r" rotWithShape="0">
              <a:prstClr val="black">
                <a:alpha val="40000"/>
              </a:prstClr>
            </a:outerShdw>
          </a:effectLst>
        </p:grpSpPr>
        <p:sp>
          <p:nvSpPr>
            <p:cNvPr id="8" name="Oval 7"/>
            <p:cNvSpPr/>
            <p:nvPr/>
          </p:nvSpPr>
          <p:spPr>
            <a:xfrm>
              <a:off x="9054612" y="4628033"/>
              <a:ext cx="602848" cy="602848"/>
            </a:xfrm>
            <a:prstGeom prst="ellipse">
              <a:avLst/>
            </a:prstGeom>
            <a:solidFill>
              <a:srgbClr val="287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9200928" y="4776868"/>
              <a:ext cx="317407" cy="317407"/>
            </a:xfrm>
            <a:prstGeom prst="rect">
              <a:avLst/>
            </a:prstGeom>
          </p:spPr>
        </p:pic>
      </p:grpSp>
      <p:sp>
        <p:nvSpPr>
          <p:cNvPr id="17" name="Right Arrow 16"/>
          <p:cNvSpPr/>
          <p:nvPr/>
        </p:nvSpPr>
        <p:spPr>
          <a:xfrm>
            <a:off x="2525398" y="1849651"/>
            <a:ext cx="464524" cy="26439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ight Arrow 17"/>
          <p:cNvSpPr/>
          <p:nvPr/>
        </p:nvSpPr>
        <p:spPr>
          <a:xfrm rot="10800000">
            <a:off x="1297089" y="1849651"/>
            <a:ext cx="464524" cy="26439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Curved Right Arrow 34"/>
          <p:cNvSpPr/>
          <p:nvPr/>
        </p:nvSpPr>
        <p:spPr>
          <a:xfrm rot="5400000">
            <a:off x="1839081" y="-198665"/>
            <a:ext cx="516186" cy="2773846"/>
          </a:xfrm>
          <a:prstGeom prst="curvedRight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ight Arrow 35"/>
          <p:cNvSpPr/>
          <p:nvPr/>
        </p:nvSpPr>
        <p:spPr>
          <a:xfrm rot="2554871">
            <a:off x="1117830" y="2319030"/>
            <a:ext cx="600608" cy="341844"/>
          </a:xfrm>
          <a:prstGeom prst="right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90" name="Group 89"/>
          <p:cNvGrpSpPr/>
          <p:nvPr/>
        </p:nvGrpSpPr>
        <p:grpSpPr>
          <a:xfrm>
            <a:off x="3056634" y="1511946"/>
            <a:ext cx="918702" cy="918702"/>
            <a:chOff x="3056634" y="1511946"/>
            <a:chExt cx="918702" cy="918702"/>
          </a:xfrm>
        </p:grpSpPr>
        <p:sp>
          <p:nvSpPr>
            <p:cNvPr id="14" name="Oval 13"/>
            <p:cNvSpPr/>
            <p:nvPr/>
          </p:nvSpPr>
          <p:spPr>
            <a:xfrm>
              <a:off x="3056634" y="1511946"/>
              <a:ext cx="918702" cy="91870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p:cNvSpPr txBox="1"/>
            <p:nvPr/>
          </p:nvSpPr>
          <p:spPr>
            <a:xfrm>
              <a:off x="3165994" y="1832775"/>
              <a:ext cx="792746" cy="276999"/>
            </a:xfrm>
            <a:prstGeom prst="rect">
              <a:avLst/>
            </a:prstGeom>
            <a:noFill/>
          </p:spPr>
          <p:txBody>
            <a:bodyPr wrap="square" rtlCol="0">
              <a:spAutoFit/>
            </a:bodyPr>
            <a:lstStyle/>
            <a:p>
              <a:r>
                <a:rPr lang="en-IN" sz="12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MSMEs</a:t>
              </a:r>
              <a:endParaRPr lang="en-IN" sz="12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grpSp>
        <p:nvGrpSpPr>
          <p:cNvPr id="89" name="Group 88"/>
          <p:cNvGrpSpPr/>
          <p:nvPr/>
        </p:nvGrpSpPr>
        <p:grpSpPr>
          <a:xfrm>
            <a:off x="331534" y="1511946"/>
            <a:ext cx="918702" cy="918702"/>
            <a:chOff x="331534" y="1511946"/>
            <a:chExt cx="918702" cy="918702"/>
          </a:xfrm>
        </p:grpSpPr>
        <p:sp>
          <p:nvSpPr>
            <p:cNvPr id="13" name="Oval 12"/>
            <p:cNvSpPr/>
            <p:nvPr/>
          </p:nvSpPr>
          <p:spPr>
            <a:xfrm>
              <a:off x="331534" y="1511946"/>
              <a:ext cx="918702" cy="91870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TextBox 47"/>
            <p:cNvSpPr txBox="1"/>
            <p:nvPr/>
          </p:nvSpPr>
          <p:spPr>
            <a:xfrm>
              <a:off x="371764" y="1832775"/>
              <a:ext cx="858612" cy="276999"/>
            </a:xfrm>
            <a:prstGeom prst="rect">
              <a:avLst/>
            </a:prstGeom>
            <a:noFill/>
          </p:spPr>
          <p:txBody>
            <a:bodyPr wrap="square" rtlCol="0">
              <a:spAutoFit/>
            </a:bodyPr>
            <a:lstStyle/>
            <a:p>
              <a:r>
                <a:rPr lang="en-IN" sz="12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E-Comm.</a:t>
              </a:r>
            </a:p>
          </p:txBody>
        </p:sp>
      </p:grpSp>
      <p:grpSp>
        <p:nvGrpSpPr>
          <p:cNvPr id="88" name="Group 87"/>
          <p:cNvGrpSpPr/>
          <p:nvPr/>
        </p:nvGrpSpPr>
        <p:grpSpPr>
          <a:xfrm>
            <a:off x="1838255" y="1656118"/>
            <a:ext cx="630359" cy="630359"/>
            <a:chOff x="1838255" y="1656118"/>
            <a:chExt cx="630359" cy="630359"/>
          </a:xfrm>
        </p:grpSpPr>
        <p:sp>
          <p:nvSpPr>
            <p:cNvPr id="15" name="Oval 14"/>
            <p:cNvSpPr/>
            <p:nvPr/>
          </p:nvSpPr>
          <p:spPr>
            <a:xfrm>
              <a:off x="1838255" y="1656118"/>
              <a:ext cx="630359" cy="630359"/>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9" name="TextBox 48"/>
            <p:cNvSpPr txBox="1"/>
            <p:nvPr/>
          </p:nvSpPr>
          <p:spPr>
            <a:xfrm>
              <a:off x="1879757" y="1707000"/>
              <a:ext cx="531236" cy="553998"/>
            </a:xfrm>
            <a:prstGeom prst="rect">
              <a:avLst/>
            </a:prstGeom>
            <a:noFill/>
          </p:spPr>
          <p:txBody>
            <a:bodyPr wrap="square" rtlCol="0">
              <a:spAutoFit/>
            </a:bodyPr>
            <a:lstStyle/>
            <a:p>
              <a:pPr algn="ctr"/>
              <a:r>
                <a:rPr lang="en-IN" sz="1000" dirty="0" smtClean="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Prime Seller Hub</a:t>
              </a:r>
            </a:p>
          </p:txBody>
        </p:sp>
      </p:grpSp>
      <p:grpSp>
        <p:nvGrpSpPr>
          <p:cNvPr id="91" name="Group 90"/>
          <p:cNvGrpSpPr/>
          <p:nvPr/>
        </p:nvGrpSpPr>
        <p:grpSpPr>
          <a:xfrm>
            <a:off x="1513584" y="2450679"/>
            <a:ext cx="1299726" cy="1299726"/>
            <a:chOff x="1513584" y="2450679"/>
            <a:chExt cx="1299726" cy="1299726"/>
          </a:xfrm>
        </p:grpSpPr>
        <p:sp>
          <p:nvSpPr>
            <p:cNvPr id="16" name="Oval 15"/>
            <p:cNvSpPr/>
            <p:nvPr/>
          </p:nvSpPr>
          <p:spPr>
            <a:xfrm>
              <a:off x="1513584" y="2450679"/>
              <a:ext cx="1299726" cy="129972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TextBox 49"/>
            <p:cNvSpPr txBox="1"/>
            <p:nvPr/>
          </p:nvSpPr>
          <p:spPr>
            <a:xfrm>
              <a:off x="1675868" y="2954264"/>
              <a:ext cx="1076531" cy="276999"/>
            </a:xfrm>
            <a:prstGeom prst="rect">
              <a:avLst/>
            </a:prstGeom>
            <a:noFill/>
          </p:spPr>
          <p:txBody>
            <a:bodyPr wrap="square" rtlCol="0">
              <a:spAutoFit/>
            </a:bodyPr>
            <a:lstStyle/>
            <a:p>
              <a:r>
                <a:rPr lang="en-IN" sz="12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Customers</a:t>
              </a:r>
              <a:endParaRPr lang="en-IN" sz="12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sp>
        <p:nvSpPr>
          <p:cNvPr id="51" name="TextBox 50"/>
          <p:cNvSpPr txBox="1"/>
          <p:nvPr/>
        </p:nvSpPr>
        <p:spPr>
          <a:xfrm>
            <a:off x="1288815" y="997425"/>
            <a:ext cx="2233860" cy="307777"/>
          </a:xfrm>
          <a:prstGeom prst="rect">
            <a:avLst/>
          </a:prstGeom>
          <a:noFill/>
        </p:spPr>
        <p:txBody>
          <a:bodyPr wrap="square" rtlCol="0">
            <a:spAutoFit/>
          </a:bodyPr>
          <a:lstStyle/>
          <a:p>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Secondary Logistics</a:t>
            </a:r>
            <a:endParaRPr lang="en-IN" sz="14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2" name="TextBox 51"/>
          <p:cNvSpPr txBox="1"/>
          <p:nvPr/>
        </p:nvSpPr>
        <p:spPr>
          <a:xfrm rot="2624477">
            <a:off x="782174" y="2566729"/>
            <a:ext cx="874798" cy="430887"/>
          </a:xfrm>
          <a:prstGeom prst="rect">
            <a:avLst/>
          </a:prstGeom>
          <a:noFill/>
        </p:spPr>
        <p:txBody>
          <a:bodyPr wrap="square" rtlCol="0">
            <a:spAutoFit/>
          </a:bodyPr>
          <a:lstStyle/>
          <a:p>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Primary Logistics</a:t>
            </a:r>
            <a:endParaRPr lang="en-IN" sz="11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3" name="TextBox 52"/>
          <p:cNvSpPr txBox="1"/>
          <p:nvPr/>
        </p:nvSpPr>
        <p:spPr>
          <a:xfrm>
            <a:off x="2376764" y="1552738"/>
            <a:ext cx="661027" cy="400110"/>
          </a:xfrm>
          <a:prstGeom prst="rect">
            <a:avLst/>
          </a:prstGeom>
          <a:noFill/>
        </p:spPr>
        <p:txBody>
          <a:bodyPr wrap="square" rtlCol="0">
            <a:spAutoFit/>
          </a:bodyPr>
          <a:lstStyle/>
          <a:p>
            <a:pPr algn="ctr"/>
            <a:r>
              <a:rPr lang="en-IN" sz="10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Service Lane</a:t>
            </a:r>
            <a:endParaRPr lang="en-IN" sz="10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4" name="TextBox 53"/>
          <p:cNvSpPr txBox="1"/>
          <p:nvPr/>
        </p:nvSpPr>
        <p:spPr>
          <a:xfrm>
            <a:off x="1253233" y="1552738"/>
            <a:ext cx="661027" cy="400110"/>
          </a:xfrm>
          <a:prstGeom prst="rect">
            <a:avLst/>
          </a:prstGeom>
          <a:noFill/>
        </p:spPr>
        <p:txBody>
          <a:bodyPr wrap="square" rtlCol="0">
            <a:spAutoFit/>
          </a:bodyPr>
          <a:lstStyle/>
          <a:p>
            <a:pPr algn="ctr"/>
            <a:r>
              <a:rPr lang="en-IN" sz="10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Service Lane</a:t>
            </a:r>
            <a:endParaRPr lang="en-IN" sz="10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70" name="Right Arrow 69"/>
          <p:cNvSpPr/>
          <p:nvPr/>
        </p:nvSpPr>
        <p:spPr>
          <a:xfrm>
            <a:off x="10402902" y="1849651"/>
            <a:ext cx="464524" cy="26439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1" name="Right Arrow 70"/>
          <p:cNvSpPr/>
          <p:nvPr/>
        </p:nvSpPr>
        <p:spPr>
          <a:xfrm rot="10800000">
            <a:off x="9174593" y="1849651"/>
            <a:ext cx="464524" cy="26439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2" name="Group 11"/>
          <p:cNvGrpSpPr/>
          <p:nvPr/>
        </p:nvGrpSpPr>
        <p:grpSpPr>
          <a:xfrm>
            <a:off x="10934138" y="1511946"/>
            <a:ext cx="918702" cy="918702"/>
            <a:chOff x="10934138" y="1511946"/>
            <a:chExt cx="918702" cy="918702"/>
          </a:xfrm>
        </p:grpSpPr>
        <p:sp>
          <p:nvSpPr>
            <p:cNvPr id="67" name="Oval 66"/>
            <p:cNvSpPr/>
            <p:nvPr/>
          </p:nvSpPr>
          <p:spPr>
            <a:xfrm>
              <a:off x="10934138" y="1511946"/>
              <a:ext cx="918702" cy="91870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TextBox 57"/>
            <p:cNvSpPr txBox="1"/>
            <p:nvPr/>
          </p:nvSpPr>
          <p:spPr>
            <a:xfrm>
              <a:off x="11043498" y="1832775"/>
              <a:ext cx="792746" cy="276999"/>
            </a:xfrm>
            <a:prstGeom prst="rect">
              <a:avLst/>
            </a:prstGeom>
            <a:noFill/>
          </p:spPr>
          <p:txBody>
            <a:bodyPr wrap="square" rtlCol="0">
              <a:spAutoFit/>
            </a:bodyPr>
            <a:lstStyle/>
            <a:p>
              <a:r>
                <a:rPr lang="en-IN" sz="12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MSMEs</a:t>
              </a:r>
              <a:endParaRPr lang="en-IN" sz="12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grpSp>
        <p:nvGrpSpPr>
          <p:cNvPr id="11" name="Group 10"/>
          <p:cNvGrpSpPr/>
          <p:nvPr/>
        </p:nvGrpSpPr>
        <p:grpSpPr>
          <a:xfrm>
            <a:off x="8209038" y="1511946"/>
            <a:ext cx="918702" cy="918702"/>
            <a:chOff x="8209038" y="1511946"/>
            <a:chExt cx="918702" cy="918702"/>
          </a:xfrm>
        </p:grpSpPr>
        <p:sp>
          <p:nvSpPr>
            <p:cNvPr id="66" name="Oval 65"/>
            <p:cNvSpPr/>
            <p:nvPr/>
          </p:nvSpPr>
          <p:spPr>
            <a:xfrm>
              <a:off x="8209038" y="1511946"/>
              <a:ext cx="918702" cy="918702"/>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TextBox 58"/>
            <p:cNvSpPr txBox="1"/>
            <p:nvPr/>
          </p:nvSpPr>
          <p:spPr>
            <a:xfrm>
              <a:off x="8249268" y="1832775"/>
              <a:ext cx="858612" cy="276999"/>
            </a:xfrm>
            <a:prstGeom prst="rect">
              <a:avLst/>
            </a:prstGeom>
            <a:noFill/>
          </p:spPr>
          <p:txBody>
            <a:bodyPr wrap="square" rtlCol="0">
              <a:spAutoFit/>
            </a:bodyPr>
            <a:lstStyle/>
            <a:p>
              <a:r>
                <a:rPr lang="en-IN" sz="12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E-Comm.</a:t>
              </a:r>
            </a:p>
          </p:txBody>
        </p:sp>
      </p:grpSp>
      <p:grpSp>
        <p:nvGrpSpPr>
          <p:cNvPr id="10" name="Group 9"/>
          <p:cNvGrpSpPr/>
          <p:nvPr/>
        </p:nvGrpSpPr>
        <p:grpSpPr>
          <a:xfrm>
            <a:off x="9715759" y="1656118"/>
            <a:ext cx="630359" cy="630359"/>
            <a:chOff x="9715759" y="1656118"/>
            <a:chExt cx="630359" cy="630359"/>
          </a:xfrm>
        </p:grpSpPr>
        <p:sp>
          <p:nvSpPr>
            <p:cNvPr id="68" name="Oval 67"/>
            <p:cNvSpPr/>
            <p:nvPr/>
          </p:nvSpPr>
          <p:spPr>
            <a:xfrm>
              <a:off x="9715759" y="1656118"/>
              <a:ext cx="630359" cy="630359"/>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TextBox 59"/>
            <p:cNvSpPr txBox="1"/>
            <p:nvPr/>
          </p:nvSpPr>
          <p:spPr>
            <a:xfrm>
              <a:off x="9757261" y="1707000"/>
              <a:ext cx="531236" cy="553998"/>
            </a:xfrm>
            <a:prstGeom prst="rect">
              <a:avLst/>
            </a:prstGeom>
            <a:noFill/>
          </p:spPr>
          <p:txBody>
            <a:bodyPr wrap="square" rtlCol="0">
              <a:spAutoFit/>
            </a:bodyPr>
            <a:lstStyle/>
            <a:p>
              <a:pPr algn="ctr"/>
              <a:r>
                <a:rPr lang="en-IN" sz="1000" dirty="0" smtClean="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Prime Seller Hub</a:t>
              </a:r>
            </a:p>
          </p:txBody>
        </p:sp>
      </p:grpSp>
      <p:grpSp>
        <p:nvGrpSpPr>
          <p:cNvPr id="19" name="Group 18"/>
          <p:cNvGrpSpPr/>
          <p:nvPr/>
        </p:nvGrpSpPr>
        <p:grpSpPr>
          <a:xfrm>
            <a:off x="9391088" y="2450679"/>
            <a:ext cx="1299726" cy="1299726"/>
            <a:chOff x="9391088" y="2450679"/>
            <a:chExt cx="1299726" cy="1299726"/>
          </a:xfrm>
        </p:grpSpPr>
        <p:sp>
          <p:nvSpPr>
            <p:cNvPr id="69" name="Oval 68"/>
            <p:cNvSpPr/>
            <p:nvPr/>
          </p:nvSpPr>
          <p:spPr>
            <a:xfrm>
              <a:off x="9391088" y="2450679"/>
              <a:ext cx="1299726" cy="129972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1" name="TextBox 60"/>
            <p:cNvSpPr txBox="1"/>
            <p:nvPr/>
          </p:nvSpPr>
          <p:spPr>
            <a:xfrm>
              <a:off x="9553372" y="2954264"/>
              <a:ext cx="1076531" cy="276999"/>
            </a:xfrm>
            <a:prstGeom prst="rect">
              <a:avLst/>
            </a:prstGeom>
            <a:noFill/>
          </p:spPr>
          <p:txBody>
            <a:bodyPr wrap="square" rtlCol="0">
              <a:spAutoFit/>
            </a:bodyPr>
            <a:lstStyle/>
            <a:p>
              <a:r>
                <a:rPr lang="en-IN" sz="1200" dirty="0" smtClean="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rPr>
                <a:t>Customers</a:t>
              </a:r>
              <a:endParaRPr lang="en-IN" sz="1200" dirty="0">
                <a:solidFill>
                  <a:schemeClr val="bg1">
                    <a:lumMod val="9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grpSp>
      <p:sp>
        <p:nvSpPr>
          <p:cNvPr id="62" name="TextBox 61"/>
          <p:cNvSpPr txBox="1"/>
          <p:nvPr/>
        </p:nvSpPr>
        <p:spPr>
          <a:xfrm>
            <a:off x="8894380" y="818278"/>
            <a:ext cx="1394117" cy="461665"/>
          </a:xfrm>
          <a:prstGeom prst="rect">
            <a:avLst/>
          </a:prstGeom>
          <a:noFill/>
        </p:spPr>
        <p:txBody>
          <a:bodyPr wrap="square" rtlCol="0">
            <a:spAutoFit/>
          </a:bodyPr>
          <a:lstStyle/>
          <a:p>
            <a:pPr algn="ct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Integrated Logistics Network</a:t>
            </a:r>
            <a:endParaRPr lang="en-IN" sz="12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64" name="TextBox 63"/>
          <p:cNvSpPr txBox="1"/>
          <p:nvPr/>
        </p:nvSpPr>
        <p:spPr>
          <a:xfrm>
            <a:off x="10267147" y="1590097"/>
            <a:ext cx="661027" cy="369332"/>
          </a:xfrm>
          <a:prstGeom prst="rect">
            <a:avLst/>
          </a:prstGeom>
          <a:noFill/>
        </p:spPr>
        <p:txBody>
          <a:bodyPr wrap="square" rtlCol="0">
            <a:spAutoFit/>
          </a:bodyPr>
          <a:lstStyle/>
          <a:p>
            <a:pPr algn="ctr"/>
            <a:r>
              <a:rPr lang="en-IN" sz="9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Service Lane</a:t>
            </a:r>
            <a:endParaRPr lang="en-IN" sz="9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65" name="TextBox 64"/>
          <p:cNvSpPr txBox="1"/>
          <p:nvPr/>
        </p:nvSpPr>
        <p:spPr>
          <a:xfrm>
            <a:off x="9112377" y="1590247"/>
            <a:ext cx="661027" cy="369332"/>
          </a:xfrm>
          <a:prstGeom prst="rect">
            <a:avLst/>
          </a:prstGeom>
          <a:noFill/>
        </p:spPr>
        <p:txBody>
          <a:bodyPr wrap="square" rtlCol="0">
            <a:spAutoFit/>
          </a:bodyPr>
          <a:lstStyle/>
          <a:p>
            <a:pPr algn="ctr"/>
            <a:r>
              <a:rPr lang="en-IN" sz="9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Service Lane</a:t>
            </a:r>
            <a:endParaRPr lang="en-IN" sz="9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75" name="TextBox 74"/>
          <p:cNvSpPr txBox="1"/>
          <p:nvPr/>
        </p:nvSpPr>
        <p:spPr>
          <a:xfrm>
            <a:off x="233230" y="108053"/>
            <a:ext cx="2785038" cy="461665"/>
          </a:xfrm>
          <a:prstGeom prst="rect">
            <a:avLst/>
          </a:prstGeom>
          <a:noFill/>
        </p:spPr>
        <p:txBody>
          <a:bodyPr wrap="square" rtlCol="0">
            <a:spAutoFit/>
          </a:bodyPr>
          <a:lstStyle/>
          <a:p>
            <a:r>
              <a:rPr lang="en-IN" sz="2400" dirty="0" smtClean="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rPr>
              <a:t>Long Term Goals </a:t>
            </a:r>
            <a:endParaRPr lang="en-IN" sz="2400" dirty="0">
              <a:solidFill>
                <a:schemeClr val="bg1">
                  <a:lumMod val="50000"/>
                </a:schemeClr>
              </a:solidFill>
              <a:latin typeface="Lato Heavy" panose="020F0502020204030203" pitchFamily="34" charset="0"/>
              <a:ea typeface="Lato Heavy" panose="020F0502020204030203" pitchFamily="34" charset="0"/>
              <a:cs typeface="Lato Heavy" panose="020F0502020204030203" pitchFamily="34" charset="0"/>
            </a:endParaRPr>
          </a:p>
        </p:txBody>
      </p:sp>
      <p:cxnSp>
        <p:nvCxnSpPr>
          <p:cNvPr id="76" name="Straight Connector 75"/>
          <p:cNvCxnSpPr/>
          <p:nvPr/>
        </p:nvCxnSpPr>
        <p:spPr>
          <a:xfrm>
            <a:off x="320720" y="561113"/>
            <a:ext cx="2874160" cy="0"/>
          </a:xfrm>
          <a:prstGeom prst="line">
            <a:avLst/>
          </a:prstGeom>
          <a:ln w="38100">
            <a:solidFill>
              <a:srgbClr val="6CA144"/>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1684539" y="3740089"/>
            <a:ext cx="1071037" cy="338554"/>
          </a:xfrm>
          <a:prstGeom prst="rect">
            <a:avLst/>
          </a:prstGeom>
          <a:noFill/>
        </p:spPr>
        <p:txBody>
          <a:bodyPr wrap="square" rtlCol="0">
            <a:spAutoFit/>
          </a:bodyPr>
          <a:lstStyle/>
          <a:p>
            <a:r>
              <a:rPr lang="en-IN" sz="16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PRESENT</a:t>
            </a:r>
            <a:endParaRPr lang="en-IN" sz="16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79" name="TextBox 78"/>
          <p:cNvSpPr txBox="1"/>
          <p:nvPr/>
        </p:nvSpPr>
        <p:spPr>
          <a:xfrm>
            <a:off x="9442890" y="3740089"/>
            <a:ext cx="1314054" cy="338554"/>
          </a:xfrm>
          <a:prstGeom prst="rect">
            <a:avLst/>
          </a:prstGeom>
          <a:noFill/>
        </p:spPr>
        <p:txBody>
          <a:bodyPr wrap="square" rtlCol="0">
            <a:spAutoFit/>
          </a:bodyPr>
          <a:lstStyle/>
          <a:p>
            <a:r>
              <a:rPr lang="en-IN" sz="16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PROPOSED</a:t>
            </a:r>
            <a:endParaRPr lang="en-IN" sz="16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80" name="Curved Left Arrow 79"/>
          <p:cNvSpPr/>
          <p:nvPr/>
        </p:nvSpPr>
        <p:spPr>
          <a:xfrm rot="2894133">
            <a:off x="11032520" y="2378608"/>
            <a:ext cx="509549" cy="1307686"/>
          </a:xfrm>
          <a:prstGeom prst="curvedLeftArrow">
            <a:avLst/>
          </a:prstGeom>
          <a:solidFill>
            <a:schemeClr val="tx2">
              <a:lumMod val="20000"/>
              <a:lumOff val="80000"/>
            </a:schemeClr>
          </a:solidFill>
          <a:ln>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81" name="TextBox 80"/>
          <p:cNvSpPr txBox="1"/>
          <p:nvPr/>
        </p:nvSpPr>
        <p:spPr>
          <a:xfrm rot="19207564">
            <a:off x="10817617" y="2691840"/>
            <a:ext cx="878222" cy="507831"/>
          </a:xfrm>
          <a:prstGeom prst="rect">
            <a:avLst/>
          </a:prstGeom>
          <a:noFill/>
        </p:spPr>
        <p:txBody>
          <a:bodyPr wrap="square" rtlCol="0">
            <a:spAutoFit/>
          </a:bodyPr>
          <a:lstStyle/>
          <a:p>
            <a:pPr algn="ctr"/>
            <a:r>
              <a:rPr lang="en-IN" sz="9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Flexible/Dynamic Logistics Network</a:t>
            </a:r>
            <a:endParaRPr lang="en-IN" sz="9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82" name="TextBox 81"/>
          <p:cNvSpPr txBox="1"/>
          <p:nvPr/>
        </p:nvSpPr>
        <p:spPr>
          <a:xfrm>
            <a:off x="4138274" y="1348834"/>
            <a:ext cx="2804128" cy="276999"/>
          </a:xfrm>
          <a:prstGeom prst="rect">
            <a:avLst/>
          </a:prstGeom>
          <a:noFill/>
        </p:spPr>
        <p:txBody>
          <a:bodyPr wrap="square" rtlCol="0">
            <a:spAutoFit/>
          </a:bodyPr>
          <a:lstStyle/>
          <a:p>
            <a:r>
              <a:rPr lang="en-IN" sz="12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Assumptions and Descriptions</a:t>
            </a:r>
            <a:endParaRPr lang="en-IN" sz="1200" dirty="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83" name="TextBox 82"/>
          <p:cNvSpPr txBox="1"/>
          <p:nvPr/>
        </p:nvSpPr>
        <p:spPr>
          <a:xfrm>
            <a:off x="4122084" y="1588710"/>
            <a:ext cx="4079071" cy="2816156"/>
          </a:xfrm>
          <a:prstGeom prst="rect">
            <a:avLst/>
          </a:prstGeom>
          <a:noFill/>
        </p:spPr>
        <p:txBody>
          <a:bodyPr wrap="square" rtlCol="0">
            <a:spAutoFit/>
          </a:bodyPr>
          <a:lstStyle/>
          <a:p>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The detailed Cost Analysis is mentioned </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hlinkClick r:id="rId3"/>
              </a:rPr>
              <a:t>here</a:t>
            </a:r>
            <a:r>
              <a:rPr lang="en-IN" sz="12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a:t>
            </a:r>
          </a:p>
          <a:p>
            <a:endPar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panose="020B0604020202020204" pitchFamily="34" charset="0"/>
              <a:buChar char="•"/>
            </a:pP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For  simplicity of calculations, we have taken Price range of </a:t>
            </a:r>
            <a:r>
              <a:rPr lang="en-IN" sz="1100" dirty="0" err="1"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0-10.</a:t>
            </a:r>
          </a:p>
          <a:p>
            <a:pPr marL="285750" indent="-285750">
              <a:buFont typeface="Arial" panose="020B0604020202020204" pitchFamily="34" charset="0"/>
              <a:buChar char="•"/>
            </a:pPr>
            <a:r>
              <a:rPr lang="en-IN" sz="1100" b="1"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Secondary Logistics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from MSMEs to E-commerce warehouses.</a:t>
            </a:r>
          </a:p>
          <a:p>
            <a:pPr marL="285750" indent="-285750">
              <a:buFont typeface="Arial" panose="020B0604020202020204" pitchFamily="34" charset="0"/>
              <a:buChar char="•"/>
            </a:pPr>
            <a:r>
              <a:rPr lang="en-IN" sz="1100" b="1"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Primary Logistics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E-commerce warehouses to customers.</a:t>
            </a:r>
          </a:p>
          <a:p>
            <a:pPr marL="285750" indent="-285750">
              <a:buFont typeface="Arial" panose="020B0604020202020204" pitchFamily="34" charset="0"/>
              <a:buChar char="•"/>
            </a:pPr>
            <a:r>
              <a:rPr lang="en-IN" sz="1100" b="1"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Integrated Logistics Network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 One step Logistics solution from MSMEs to Customers, via warehouses.</a:t>
            </a:r>
          </a:p>
          <a:p>
            <a:pPr marL="285750" indent="-285750">
              <a:buFont typeface="Arial" panose="020B0604020202020204" pitchFamily="34" charset="0"/>
              <a:buChar char="•"/>
            </a:pPr>
            <a:r>
              <a:rPr lang="en-IN" sz="1100" b="1"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Flexible/Dynamic Logistics Network –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If some MSME is willing to provide warehouse support(mobile/multi warehouse system) to a E-commerce company, a direct logistics solution can be provided from MSMEs to customers.</a:t>
            </a:r>
          </a:p>
          <a:p>
            <a:pPr marL="285750" indent="-285750">
              <a:buFont typeface="Arial" panose="020B0604020202020204" pitchFamily="34" charset="0"/>
              <a:buChar char="•"/>
            </a:pPr>
            <a:r>
              <a:rPr lang="en-IN" sz="1100" b="1"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Service Lane – </a:t>
            </a:r>
            <a:r>
              <a:rPr lang="en-IN" sz="11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Services provided by Prime Seller Hub to MSMEs and E-commerce companies.</a:t>
            </a:r>
          </a:p>
        </p:txBody>
      </p:sp>
      <p:sp>
        <p:nvSpPr>
          <p:cNvPr id="84" name="TextBox 83"/>
          <p:cNvSpPr txBox="1"/>
          <p:nvPr/>
        </p:nvSpPr>
        <p:spPr>
          <a:xfrm>
            <a:off x="3548642" y="758556"/>
            <a:ext cx="6188186" cy="307777"/>
          </a:xfrm>
          <a:prstGeom prst="rect">
            <a:avLst/>
          </a:prstGeom>
          <a:noFill/>
        </p:spPr>
        <p:txBody>
          <a:bodyPr wrap="square" rtlCol="0">
            <a:spAutoFit/>
          </a:bodyPr>
          <a:lstStyle/>
          <a:p>
            <a:r>
              <a:rPr lang="en-IN" sz="1400" dirty="0" smtClean="0">
                <a:solidFill>
                  <a:schemeClr val="tx2">
                    <a:lumMod val="75000"/>
                  </a:schemeClr>
                </a:solidFill>
                <a:latin typeface="Lato Semibold" panose="020F0502020204030203" pitchFamily="34" charset="0"/>
                <a:ea typeface="Lato Semibold" panose="020F0502020204030203" pitchFamily="34" charset="0"/>
                <a:cs typeface="Lato Semibold" panose="020F0502020204030203" pitchFamily="34" charset="0"/>
              </a:rPr>
              <a:t>Proposal : </a:t>
            </a:r>
            <a:r>
              <a:rPr lang="en-IN" sz="1400" dirty="0" smtClean="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rPr>
              <a:t>Tie-Up between Prime Seller Hub and Logistics Giant</a:t>
            </a:r>
            <a:endParaRPr lang="en-IN" sz="1400" dirty="0">
              <a:solidFill>
                <a:schemeClr val="tx2">
                  <a:lumMod val="7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85" name="TextBox 84"/>
          <p:cNvSpPr txBox="1"/>
          <p:nvPr/>
        </p:nvSpPr>
        <p:spPr>
          <a:xfrm>
            <a:off x="331534" y="4943175"/>
            <a:ext cx="3627206" cy="1569660"/>
          </a:xfrm>
          <a:prstGeom prst="rect">
            <a:avLst/>
          </a:prstGeom>
          <a:noFill/>
        </p:spPr>
        <p:txBody>
          <a:bodyPr wrap="square" rtlCol="0">
            <a:spAutoFit/>
          </a:bodyPr>
          <a:lstStyle/>
          <a:p>
            <a:pPr marL="285750" indent="-2857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In this scenario, Manufacturing cost by MSME is </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4, and overhead marginal profits of MSME, Prime Seller hub, both logistics and E-commerce sum up to give a final selling price of </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10 for customers.</a:t>
            </a:r>
          </a:p>
          <a:p>
            <a:pPr marL="285750" indent="-2857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Profit of Secondary and Primary logistics(combined) is </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2, and that of Prime Seller Hub is </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1.</a:t>
            </a:r>
            <a:endPar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86" name="TextBox 85"/>
          <p:cNvSpPr txBox="1"/>
          <p:nvPr/>
        </p:nvSpPr>
        <p:spPr>
          <a:xfrm>
            <a:off x="8132335" y="4798849"/>
            <a:ext cx="3833591" cy="2492990"/>
          </a:xfrm>
          <a:prstGeom prst="rect">
            <a:avLst/>
          </a:prstGeom>
          <a:noFill/>
        </p:spPr>
        <p:txBody>
          <a:bodyPr wrap="square" rtlCol="0">
            <a:spAutoFit/>
          </a:bodyPr>
          <a:lstStyle/>
          <a:p>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In our proposal, we propose a tie-up between Prime Seller Hub and logistics giant to provide one-step solution of complete logistics support.</a:t>
            </a:r>
          </a:p>
          <a:p>
            <a:pPr marL="171450" indent="-1714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MSME – will get it’s profit share of </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1.</a:t>
            </a:r>
          </a:p>
          <a:p>
            <a:pPr marL="171450" indent="-1714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E-commerce - </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will get </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it’s </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profit share of </a:t>
            </a:r>
            <a:r>
              <a:rPr lang="en-IN" sz="1200" dirty="0" err="1">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2.</a:t>
            </a:r>
          </a:p>
          <a:p>
            <a:pPr marL="171450" indent="-1714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Integrated Logistics Network - </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will get </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it’s </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profit share of </a:t>
            </a:r>
            <a:r>
              <a:rPr lang="en-IN" sz="1200" dirty="0" err="1">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2.5(</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0.5 more than what is available in the present scenario).</a:t>
            </a:r>
          </a:p>
          <a:p>
            <a:pPr marL="171450" indent="-1714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Prime Seller Hub - </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will get </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it’s </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profit share of </a:t>
            </a:r>
            <a:r>
              <a:rPr lang="en-IN" sz="1200" dirty="0" err="1">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0.5.</a:t>
            </a:r>
          </a:p>
          <a:p>
            <a:pPr marL="171450" indent="-171450">
              <a:buFont typeface="Arial" panose="020B0604020202020204" pitchFamily="34" charset="0"/>
              <a:buChar char="•"/>
            </a:pP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Final Selling Price – </a:t>
            </a:r>
            <a:r>
              <a:rPr lang="en-IN" sz="12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2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10 for the end customers.</a:t>
            </a:r>
            <a:endPar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a:p>
            <a:pPr marL="171450" indent="-171450">
              <a:buFont typeface="Arial" panose="020B0604020202020204" pitchFamily="34" charset="0"/>
              <a:buChar char="•"/>
            </a:pPr>
            <a:endPar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a:p>
            <a:pPr marL="171450" indent="-171450">
              <a:buFont typeface="Arial" panose="020B0604020202020204" pitchFamily="34" charset="0"/>
              <a:buChar char="•"/>
            </a:pPr>
            <a:endPar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a:p>
            <a:pPr marL="171450" indent="-171450">
              <a:buFont typeface="Arial" panose="020B0604020202020204" pitchFamily="34" charset="0"/>
              <a:buChar char="•"/>
            </a:pPr>
            <a:endParaRPr lang="en-IN" sz="12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87" name="TextBox 86"/>
          <p:cNvSpPr txBox="1"/>
          <p:nvPr/>
        </p:nvSpPr>
        <p:spPr>
          <a:xfrm>
            <a:off x="4347366" y="4493933"/>
            <a:ext cx="3396342" cy="2292935"/>
          </a:xfrm>
          <a:prstGeom prst="rect">
            <a:avLst/>
          </a:prstGeom>
          <a:noFill/>
        </p:spPr>
        <p:txBody>
          <a:bodyPr wrap="square" rtlCol="0">
            <a:spAutoFit/>
          </a:bodyPr>
          <a:lstStyle/>
          <a:p>
            <a:r>
              <a:rPr lang="en-IN" sz="1100" b="1"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Benefits -</a:t>
            </a:r>
          </a:p>
          <a:p>
            <a:pPr marL="171450" indent="-171450">
              <a:buFont typeface="Arial" panose="020B0604020202020204" pitchFamily="34" charset="0"/>
              <a:buChar char="•"/>
            </a:pP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E-commerce company and MSMEs - It will render them hassle-free from logistics point of view.</a:t>
            </a:r>
          </a:p>
          <a:p>
            <a:pPr indent="177800"/>
            <a:endPar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a:p>
            <a:pPr marL="171450" indent="-171450">
              <a:buFont typeface="Arial" panose="020B0604020202020204" pitchFamily="34" charset="0"/>
              <a:buChar char="•"/>
            </a:pP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Logistics Giant(like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Delhivery</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Ekart</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 We will give them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0.5 more than the present system, as profit.</a:t>
            </a:r>
          </a:p>
          <a:p>
            <a:pPr marL="177800"/>
            <a:endParaRPr lang="en-IN" sz="1100" dirty="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endParaRPr>
          </a:p>
          <a:p>
            <a:r>
              <a:rPr lang="en-IN" sz="1100" b="1"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Duration – </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2-5 years, depending on the growth rate.</a:t>
            </a:r>
          </a:p>
          <a:p>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Once considerable market share is acquired and other logistics giants come in to compete with the former one, Prime Seller Hub can then revert back to its prior Marginal Profit if </a:t>
            </a:r>
            <a:r>
              <a:rPr lang="en-IN" sz="1100" dirty="0" err="1"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Rs</a:t>
            </a:r>
            <a:r>
              <a:rPr lang="en-IN" sz="1100" dirty="0" smtClean="0">
                <a:solidFill>
                  <a:schemeClr val="bg1">
                    <a:lumMod val="95000"/>
                  </a:schemeClr>
                </a:solidFill>
                <a:latin typeface="Lato Light" panose="020F0502020204030203" pitchFamily="34" charset="0"/>
                <a:ea typeface="Lato Light" panose="020F0502020204030203" pitchFamily="34" charset="0"/>
                <a:cs typeface="Lato Light" panose="020F0502020204030203" pitchFamily="34" charset="0"/>
              </a:rPr>
              <a:t> 1.</a:t>
            </a:r>
          </a:p>
        </p:txBody>
      </p:sp>
    </p:spTree>
    <p:extLst>
      <p:ext uri="{BB962C8B-B14F-4D97-AF65-F5344CB8AC3E}">
        <p14:creationId xmlns:p14="http://schemas.microsoft.com/office/powerpoint/2010/main" val="3702130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750" fill="hold"/>
                                        <p:tgtEl>
                                          <p:spTgt spid="75"/>
                                        </p:tgtEl>
                                        <p:attrNameLst>
                                          <p:attrName>ppt_x</p:attrName>
                                        </p:attrNameLst>
                                      </p:cBhvr>
                                      <p:tavLst>
                                        <p:tav tm="0">
                                          <p:val>
                                            <p:strVal val="0-#ppt_w/2"/>
                                          </p:val>
                                        </p:tav>
                                        <p:tav tm="100000">
                                          <p:val>
                                            <p:strVal val="#ppt_x"/>
                                          </p:val>
                                        </p:tav>
                                      </p:tavLst>
                                    </p:anim>
                                    <p:anim calcmode="lin" valueType="num">
                                      <p:cBhvr additive="base">
                                        <p:cTn id="8" dur="75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left)">
                                      <p:cBhvr>
                                        <p:cTn id="12" dur="500"/>
                                        <p:tgtEl>
                                          <p:spTgt spid="76"/>
                                        </p:tgtEl>
                                      </p:cBhvr>
                                    </p:animEffect>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750"/>
                                        <p:tgtEl>
                                          <p:spTgt spid="78"/>
                                        </p:tgtEl>
                                      </p:cBhvr>
                                    </p:animEffect>
                                  </p:childTnLst>
                                </p:cTn>
                              </p:par>
                            </p:childTnLst>
                          </p:cTn>
                        </p:par>
                        <p:par>
                          <p:cTn id="23" fill="hold">
                            <p:stCondLst>
                              <p:cond delay="3000"/>
                            </p:stCondLst>
                            <p:childTnLst>
                              <p:par>
                                <p:cTn id="24" presetID="10" presetClass="entr" presetSubtype="0" fill="hold" nodeType="afterEffect">
                                  <p:stCondLst>
                                    <p:cond delay="500"/>
                                  </p:stCondLst>
                                  <p:childTnLst>
                                    <p:set>
                                      <p:cBhvr>
                                        <p:cTn id="25" dur="1" fill="hold">
                                          <p:stCondLst>
                                            <p:cond delay="0"/>
                                          </p:stCondLst>
                                        </p:cTn>
                                        <p:tgtEl>
                                          <p:spTgt spid="88"/>
                                        </p:tgtEl>
                                        <p:attrNameLst>
                                          <p:attrName>style.visibility</p:attrName>
                                        </p:attrNameLst>
                                      </p:cBhvr>
                                      <p:to>
                                        <p:strVal val="visible"/>
                                      </p:to>
                                    </p:set>
                                    <p:animEffect transition="in" filter="fade">
                                      <p:cBhvr>
                                        <p:cTn id="26" dur="500"/>
                                        <p:tgtEl>
                                          <p:spTgt spid="88"/>
                                        </p:tgtEl>
                                      </p:cBhvr>
                                    </p:animEffect>
                                  </p:childTnLst>
                                </p:cTn>
                              </p:par>
                            </p:childTnLst>
                          </p:cTn>
                        </p:par>
                        <p:par>
                          <p:cTn id="27" fill="hold">
                            <p:stCondLst>
                              <p:cond delay="40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childTnLst>
                                </p:cTn>
                              </p:par>
                              <p:par>
                                <p:cTn id="45" presetID="10" presetClass="entr" presetSubtype="0" fill="hold" nodeType="with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500"/>
                                        <p:tgtEl>
                                          <p:spTgt spid="89"/>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750"/>
                                        <p:tgtEl>
                                          <p:spTgt spid="35"/>
                                        </p:tgtEl>
                                      </p:cBhvr>
                                    </p:animEffect>
                                  </p:childTnLst>
                                </p:cTn>
                              </p:par>
                            </p:childTnLst>
                          </p:cTn>
                        </p:par>
                        <p:par>
                          <p:cTn id="52" fill="hold">
                            <p:stCondLst>
                              <p:cond delay="625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childTnLst>
                          </p:cTn>
                        </p:par>
                        <p:par>
                          <p:cTn id="56" fill="hold">
                            <p:stCondLst>
                              <p:cond delay="675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childTnLst>
                          </p:cTn>
                        </p:par>
                        <p:par>
                          <p:cTn id="60" fill="hold">
                            <p:stCondLst>
                              <p:cond delay="725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childTnLst>
                          </p:cTn>
                        </p:par>
                        <p:par>
                          <p:cTn id="64" fill="hold">
                            <p:stCondLst>
                              <p:cond delay="7750"/>
                            </p:stCondLst>
                            <p:childTnLst>
                              <p:par>
                                <p:cTn id="65" presetID="10" presetClass="entr" presetSubtype="0"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par>
                          <p:cTn id="68" fill="hold">
                            <p:stCondLst>
                              <p:cond delay="8250"/>
                            </p:stCondLst>
                            <p:childTnLst>
                              <p:par>
                                <p:cTn id="69" presetID="10" presetClass="entr" presetSubtype="0"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par>
                          <p:cTn id="72" fill="hold">
                            <p:stCondLst>
                              <p:cond delay="8750"/>
                            </p:stCondLst>
                            <p:childTnLst>
                              <p:par>
                                <p:cTn id="73" presetID="42" presetClass="entr" presetSubtype="0" fill="hold" grpId="0" nodeType="after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fade">
                                      <p:cBhvr>
                                        <p:cTn id="75" dur="1000"/>
                                        <p:tgtEl>
                                          <p:spTgt spid="85"/>
                                        </p:tgtEl>
                                      </p:cBhvr>
                                    </p:animEffect>
                                    <p:anim calcmode="lin" valueType="num">
                                      <p:cBhvr>
                                        <p:cTn id="76" dur="1000" fill="hold"/>
                                        <p:tgtEl>
                                          <p:spTgt spid="85"/>
                                        </p:tgtEl>
                                        <p:attrNameLst>
                                          <p:attrName>ppt_x</p:attrName>
                                        </p:attrNameLst>
                                      </p:cBhvr>
                                      <p:tavLst>
                                        <p:tav tm="0">
                                          <p:val>
                                            <p:strVal val="#ppt_x"/>
                                          </p:val>
                                        </p:tav>
                                        <p:tav tm="100000">
                                          <p:val>
                                            <p:strVal val="#ppt_x"/>
                                          </p:val>
                                        </p:tav>
                                      </p:tavLst>
                                    </p:anim>
                                    <p:anim calcmode="lin" valueType="num">
                                      <p:cBhvr>
                                        <p:cTn id="77" dur="1000" fill="hold"/>
                                        <p:tgtEl>
                                          <p:spTgt spid="85"/>
                                        </p:tgtEl>
                                        <p:attrNameLst>
                                          <p:attrName>ppt_y</p:attrName>
                                        </p:attrNameLst>
                                      </p:cBhvr>
                                      <p:tavLst>
                                        <p:tav tm="0">
                                          <p:val>
                                            <p:strVal val="#ppt_y+.1"/>
                                          </p:val>
                                        </p:tav>
                                        <p:tav tm="100000">
                                          <p:val>
                                            <p:strVal val="#ppt_y"/>
                                          </p:val>
                                        </p:tav>
                                      </p:tavLst>
                                    </p:anim>
                                  </p:childTnLst>
                                </p:cTn>
                              </p:par>
                            </p:childTnLst>
                          </p:cTn>
                        </p:par>
                        <p:par>
                          <p:cTn id="78" fill="hold">
                            <p:stCondLst>
                              <p:cond delay="9750"/>
                            </p:stCondLst>
                            <p:childTnLst>
                              <p:par>
                                <p:cTn id="79" presetID="10" presetClass="entr" presetSubtype="0"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Effect transition="in" filter="fade">
                                      <p:cBhvr>
                                        <p:cTn id="81" dur="750"/>
                                        <p:tgtEl>
                                          <p:spTgt spid="84"/>
                                        </p:tgtEl>
                                      </p:cBhvr>
                                    </p:animEffect>
                                  </p:childTnLst>
                                </p:cTn>
                              </p:par>
                            </p:childTnLst>
                          </p:cTn>
                        </p:par>
                        <p:par>
                          <p:cTn id="82" fill="hold">
                            <p:stCondLst>
                              <p:cond delay="10500"/>
                            </p:stCondLst>
                            <p:childTnLst>
                              <p:par>
                                <p:cTn id="83" presetID="10" presetClass="entr" presetSubtype="0"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Effect transition="in" filter="fade">
                                      <p:cBhvr>
                                        <p:cTn id="85" dur="750"/>
                                        <p:tgtEl>
                                          <p:spTgt spid="79"/>
                                        </p:tgtEl>
                                      </p:cBhvr>
                                    </p:animEffect>
                                  </p:childTnLst>
                                </p:cTn>
                              </p:par>
                            </p:childTnLst>
                          </p:cTn>
                        </p:par>
                        <p:par>
                          <p:cTn id="86" fill="hold">
                            <p:stCondLst>
                              <p:cond delay="11250"/>
                            </p:stCondLst>
                            <p:childTnLst>
                              <p:par>
                                <p:cTn id="87" presetID="10" presetClass="entr" presetSubtype="0" fill="hold" nodeType="afterEffect">
                                  <p:stCondLst>
                                    <p:cond delay="50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childTnLst>
                                </p:cTn>
                              </p:par>
                            </p:childTnLst>
                          </p:cTn>
                        </p:par>
                        <p:par>
                          <p:cTn id="90" fill="hold">
                            <p:stCondLst>
                              <p:cond delay="12250"/>
                            </p:stCondLst>
                            <p:childTnLst>
                              <p:par>
                                <p:cTn id="91" presetID="22" presetClass="entr" presetSubtype="8" fill="hold" grpId="0"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wipe(left)">
                                      <p:cBhvr>
                                        <p:cTn id="93" dur="500"/>
                                        <p:tgtEl>
                                          <p:spTgt spid="7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wipe(right)">
                                      <p:cBhvr>
                                        <p:cTn id="96" dur="500"/>
                                        <p:tgtEl>
                                          <p:spTgt spid="71"/>
                                        </p:tgtEl>
                                      </p:cBhvr>
                                    </p:animEffect>
                                  </p:childTnLst>
                                </p:cTn>
                              </p:par>
                            </p:childTnLst>
                          </p:cTn>
                        </p:par>
                        <p:par>
                          <p:cTn id="97" fill="hold">
                            <p:stCondLst>
                              <p:cond delay="12750"/>
                            </p:stCondLst>
                            <p:childTnLst>
                              <p:par>
                                <p:cTn id="98" presetID="10" presetClass="entr" presetSubtype="0" fill="hold" grpId="0" nodeType="after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fade">
                                      <p:cBhvr>
                                        <p:cTn id="100" dur="500"/>
                                        <p:tgtEl>
                                          <p:spTgt spid="6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5"/>
                                        </p:tgtEl>
                                        <p:attrNameLst>
                                          <p:attrName>style.visibility</p:attrName>
                                        </p:attrNameLst>
                                      </p:cBhvr>
                                      <p:to>
                                        <p:strVal val="visible"/>
                                      </p:to>
                                    </p:set>
                                    <p:animEffect transition="in" filter="fade">
                                      <p:cBhvr>
                                        <p:cTn id="103" dur="500"/>
                                        <p:tgtEl>
                                          <p:spTgt spid="65"/>
                                        </p:tgtEl>
                                      </p:cBhvr>
                                    </p:animEffect>
                                  </p:childTnLst>
                                </p:cTn>
                              </p:par>
                            </p:childTnLst>
                          </p:cTn>
                        </p:par>
                        <p:par>
                          <p:cTn id="104" fill="hold">
                            <p:stCondLst>
                              <p:cond delay="13250"/>
                            </p:stCondLst>
                            <p:childTnLst>
                              <p:par>
                                <p:cTn id="105" presetID="10" presetClass="entr" presetSubtype="0" fill="hold" nodeType="after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fade">
                                      <p:cBhvr>
                                        <p:cTn id="107" dur="500"/>
                                        <p:tgtEl>
                                          <p:spTgt spid="12"/>
                                        </p:tgtEl>
                                      </p:cBhvr>
                                    </p:animEffect>
                                  </p:childTnLst>
                                </p:cTn>
                              </p:par>
                              <p:par>
                                <p:cTn id="108" presetID="10" presetClass="entr" presetSubtype="0" fill="hold" nodeType="with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fade">
                                      <p:cBhvr>
                                        <p:cTn id="110" dur="500"/>
                                        <p:tgtEl>
                                          <p:spTgt spid="11"/>
                                        </p:tgtEl>
                                      </p:cBhvr>
                                    </p:animEffect>
                                  </p:childTnLst>
                                </p:cTn>
                              </p:par>
                            </p:childTnLst>
                          </p:cTn>
                        </p:par>
                        <p:par>
                          <p:cTn id="111" fill="hold">
                            <p:stCondLst>
                              <p:cond delay="13750"/>
                            </p:stCondLst>
                            <p:childTnLst>
                              <p:par>
                                <p:cTn id="112" presetID="22" presetClass="entr" presetSubtype="2" fill="hold" grpId="0" nodeType="afterEffect">
                                  <p:stCondLst>
                                    <p:cond delay="0"/>
                                  </p:stCondLst>
                                  <p:childTnLst>
                                    <p:set>
                                      <p:cBhvr>
                                        <p:cTn id="113" dur="1" fill="hold">
                                          <p:stCondLst>
                                            <p:cond delay="0"/>
                                          </p:stCondLst>
                                        </p:cTn>
                                        <p:tgtEl>
                                          <p:spTgt spid="74"/>
                                        </p:tgtEl>
                                        <p:attrNameLst>
                                          <p:attrName>style.visibility</p:attrName>
                                        </p:attrNameLst>
                                      </p:cBhvr>
                                      <p:to>
                                        <p:strVal val="visible"/>
                                      </p:to>
                                    </p:set>
                                    <p:animEffect transition="in" filter="wipe(right)">
                                      <p:cBhvr>
                                        <p:cTn id="114" dur="750"/>
                                        <p:tgtEl>
                                          <p:spTgt spid="74"/>
                                        </p:tgtEl>
                                      </p:cBhvr>
                                    </p:animEffect>
                                  </p:childTnLst>
                                </p:cTn>
                              </p:par>
                            </p:childTnLst>
                          </p:cTn>
                        </p:par>
                        <p:par>
                          <p:cTn id="115" fill="hold">
                            <p:stCondLst>
                              <p:cond delay="14500"/>
                            </p:stCondLst>
                            <p:childTnLst>
                              <p:par>
                                <p:cTn id="116" presetID="10" presetClass="entr" presetSubtype="0" fill="hold" nodeType="afterEffect">
                                  <p:stCondLst>
                                    <p:cond delay="0"/>
                                  </p:stCondLst>
                                  <p:childTnLst>
                                    <p:set>
                                      <p:cBhvr>
                                        <p:cTn id="117" dur="1" fill="hold">
                                          <p:stCondLst>
                                            <p:cond delay="0"/>
                                          </p:stCondLst>
                                        </p:cTn>
                                        <p:tgtEl>
                                          <p:spTgt spid="19"/>
                                        </p:tgtEl>
                                        <p:attrNameLst>
                                          <p:attrName>style.visibility</p:attrName>
                                        </p:attrNameLst>
                                      </p:cBhvr>
                                      <p:to>
                                        <p:strVal val="visible"/>
                                      </p:to>
                                    </p:set>
                                    <p:animEffect transition="in" filter="fade">
                                      <p:cBhvr>
                                        <p:cTn id="118" dur="500"/>
                                        <p:tgtEl>
                                          <p:spTgt spid="19"/>
                                        </p:tgtEl>
                                      </p:cBhvr>
                                    </p:animEffect>
                                  </p:childTnLst>
                                </p:cTn>
                              </p:par>
                            </p:childTnLst>
                          </p:cTn>
                        </p:par>
                        <p:par>
                          <p:cTn id="119" fill="hold">
                            <p:stCondLst>
                              <p:cond delay="15000"/>
                            </p:stCondLst>
                            <p:childTnLst>
                              <p:par>
                                <p:cTn id="120" presetID="10" presetClass="entr" presetSubtype="0" fill="hold" grpId="0" nodeType="after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childTnLst>
                          </p:cTn>
                        </p:par>
                        <p:par>
                          <p:cTn id="123" fill="hold">
                            <p:stCondLst>
                              <p:cond delay="15500"/>
                            </p:stCondLst>
                            <p:childTnLst>
                              <p:par>
                                <p:cTn id="124" presetID="22" presetClass="entr" presetSubtype="2" fill="hold" grpId="0" nodeType="afterEffect">
                                  <p:stCondLst>
                                    <p:cond delay="0"/>
                                  </p:stCondLst>
                                  <p:childTnLst>
                                    <p:set>
                                      <p:cBhvr>
                                        <p:cTn id="125" dur="1" fill="hold">
                                          <p:stCondLst>
                                            <p:cond delay="0"/>
                                          </p:stCondLst>
                                        </p:cTn>
                                        <p:tgtEl>
                                          <p:spTgt spid="80"/>
                                        </p:tgtEl>
                                        <p:attrNameLst>
                                          <p:attrName>style.visibility</p:attrName>
                                        </p:attrNameLst>
                                      </p:cBhvr>
                                      <p:to>
                                        <p:strVal val="visible"/>
                                      </p:to>
                                    </p:set>
                                    <p:animEffect transition="in" filter="wipe(right)">
                                      <p:cBhvr>
                                        <p:cTn id="126" dur="500"/>
                                        <p:tgtEl>
                                          <p:spTgt spid="80"/>
                                        </p:tgtEl>
                                      </p:cBhvr>
                                    </p:animEffect>
                                  </p:childTnLst>
                                </p:cTn>
                              </p:par>
                            </p:childTnLst>
                          </p:cTn>
                        </p:par>
                        <p:par>
                          <p:cTn id="127" fill="hold">
                            <p:stCondLst>
                              <p:cond delay="16000"/>
                            </p:stCondLst>
                            <p:childTnLst>
                              <p:par>
                                <p:cTn id="128" presetID="10" presetClass="entr" presetSubtype="0" fill="hold" grpId="0" nodeType="afterEffect">
                                  <p:stCondLst>
                                    <p:cond delay="0"/>
                                  </p:stCondLst>
                                  <p:childTnLst>
                                    <p:set>
                                      <p:cBhvr>
                                        <p:cTn id="129" dur="1" fill="hold">
                                          <p:stCondLst>
                                            <p:cond delay="0"/>
                                          </p:stCondLst>
                                        </p:cTn>
                                        <p:tgtEl>
                                          <p:spTgt spid="81"/>
                                        </p:tgtEl>
                                        <p:attrNameLst>
                                          <p:attrName>style.visibility</p:attrName>
                                        </p:attrNameLst>
                                      </p:cBhvr>
                                      <p:to>
                                        <p:strVal val="visible"/>
                                      </p:to>
                                    </p:set>
                                    <p:animEffect transition="in" filter="fade">
                                      <p:cBhvr>
                                        <p:cTn id="130" dur="500"/>
                                        <p:tgtEl>
                                          <p:spTgt spid="81"/>
                                        </p:tgtEl>
                                      </p:cBhvr>
                                    </p:animEffect>
                                  </p:childTnLst>
                                </p:cTn>
                              </p:par>
                            </p:childTnLst>
                          </p:cTn>
                        </p:par>
                        <p:par>
                          <p:cTn id="131" fill="hold">
                            <p:stCondLst>
                              <p:cond delay="16500"/>
                            </p:stCondLst>
                            <p:childTnLst>
                              <p:par>
                                <p:cTn id="132" presetID="10" presetClass="entr" presetSubtype="0" fill="hold" grpId="0" nodeType="afterEffect">
                                  <p:stCondLst>
                                    <p:cond delay="0"/>
                                  </p:stCondLst>
                                  <p:childTnLst>
                                    <p:set>
                                      <p:cBhvr>
                                        <p:cTn id="133" dur="1" fill="hold">
                                          <p:stCondLst>
                                            <p:cond delay="0"/>
                                          </p:stCondLst>
                                        </p:cTn>
                                        <p:tgtEl>
                                          <p:spTgt spid="82"/>
                                        </p:tgtEl>
                                        <p:attrNameLst>
                                          <p:attrName>style.visibility</p:attrName>
                                        </p:attrNameLst>
                                      </p:cBhvr>
                                      <p:to>
                                        <p:strVal val="visible"/>
                                      </p:to>
                                    </p:set>
                                    <p:animEffect transition="in" filter="fade">
                                      <p:cBhvr>
                                        <p:cTn id="134" dur="500"/>
                                        <p:tgtEl>
                                          <p:spTgt spid="82"/>
                                        </p:tgtEl>
                                      </p:cBhvr>
                                    </p:animEffect>
                                  </p:childTnLst>
                                </p:cTn>
                              </p:par>
                            </p:childTnLst>
                          </p:cTn>
                        </p:par>
                        <p:par>
                          <p:cTn id="135" fill="hold">
                            <p:stCondLst>
                              <p:cond delay="17000"/>
                            </p:stCondLst>
                            <p:childTnLst>
                              <p:par>
                                <p:cTn id="136" presetID="10" presetClass="entr" presetSubtype="0" fill="hold" grpId="0" nodeType="afterEffect">
                                  <p:stCondLst>
                                    <p:cond delay="0"/>
                                  </p:stCondLst>
                                  <p:childTnLst>
                                    <p:set>
                                      <p:cBhvr>
                                        <p:cTn id="137" dur="1" fill="hold">
                                          <p:stCondLst>
                                            <p:cond delay="0"/>
                                          </p:stCondLst>
                                        </p:cTn>
                                        <p:tgtEl>
                                          <p:spTgt spid="83"/>
                                        </p:tgtEl>
                                        <p:attrNameLst>
                                          <p:attrName>style.visibility</p:attrName>
                                        </p:attrNameLst>
                                      </p:cBhvr>
                                      <p:to>
                                        <p:strVal val="visible"/>
                                      </p:to>
                                    </p:set>
                                    <p:animEffect transition="in" filter="fade">
                                      <p:cBhvr>
                                        <p:cTn id="138" dur="500"/>
                                        <p:tgtEl>
                                          <p:spTgt spid="83"/>
                                        </p:tgtEl>
                                      </p:cBhvr>
                                    </p:animEffect>
                                  </p:childTnLst>
                                </p:cTn>
                              </p:par>
                            </p:childTnLst>
                          </p:cTn>
                        </p:par>
                        <p:par>
                          <p:cTn id="139" fill="hold">
                            <p:stCondLst>
                              <p:cond delay="17500"/>
                            </p:stCondLst>
                            <p:childTnLst>
                              <p:par>
                                <p:cTn id="140" presetID="10" presetClass="entr" presetSubtype="0" fill="hold" nodeType="afterEffect">
                                  <p:stCondLst>
                                    <p:cond delay="0"/>
                                  </p:stCondLst>
                                  <p:childTnLst>
                                    <p:set>
                                      <p:cBhvr>
                                        <p:cTn id="141" dur="1" fill="hold">
                                          <p:stCondLst>
                                            <p:cond delay="0"/>
                                          </p:stCondLst>
                                        </p:cTn>
                                        <p:tgtEl>
                                          <p:spTgt spid="7"/>
                                        </p:tgtEl>
                                        <p:attrNameLst>
                                          <p:attrName>style.visibility</p:attrName>
                                        </p:attrNameLst>
                                      </p:cBhvr>
                                      <p:to>
                                        <p:strVal val="visible"/>
                                      </p:to>
                                    </p:set>
                                    <p:animEffect transition="in" filter="fade">
                                      <p:cBhvr>
                                        <p:cTn id="142" dur="500"/>
                                        <p:tgtEl>
                                          <p:spTgt spid="7"/>
                                        </p:tgtEl>
                                      </p:cBhvr>
                                    </p:animEffect>
                                  </p:childTnLst>
                                </p:cTn>
                              </p:par>
                            </p:childTnLst>
                          </p:cTn>
                        </p:par>
                        <p:par>
                          <p:cTn id="143" fill="hold">
                            <p:stCondLst>
                              <p:cond delay="18000"/>
                            </p:stCondLst>
                            <p:childTnLst>
                              <p:par>
                                <p:cTn id="144" presetID="42" presetClass="entr" presetSubtype="0" fill="hold" grpId="0" nodeType="afterEffect">
                                  <p:stCondLst>
                                    <p:cond delay="0"/>
                                  </p:stCondLst>
                                  <p:childTnLst>
                                    <p:set>
                                      <p:cBhvr>
                                        <p:cTn id="145" dur="1" fill="hold">
                                          <p:stCondLst>
                                            <p:cond delay="0"/>
                                          </p:stCondLst>
                                        </p:cTn>
                                        <p:tgtEl>
                                          <p:spTgt spid="86"/>
                                        </p:tgtEl>
                                        <p:attrNameLst>
                                          <p:attrName>style.visibility</p:attrName>
                                        </p:attrNameLst>
                                      </p:cBhvr>
                                      <p:to>
                                        <p:strVal val="visible"/>
                                      </p:to>
                                    </p:set>
                                    <p:animEffect transition="in" filter="fade">
                                      <p:cBhvr>
                                        <p:cTn id="146" dur="1000"/>
                                        <p:tgtEl>
                                          <p:spTgt spid="86"/>
                                        </p:tgtEl>
                                      </p:cBhvr>
                                    </p:animEffect>
                                    <p:anim calcmode="lin" valueType="num">
                                      <p:cBhvr>
                                        <p:cTn id="147" dur="1000" fill="hold"/>
                                        <p:tgtEl>
                                          <p:spTgt spid="86"/>
                                        </p:tgtEl>
                                        <p:attrNameLst>
                                          <p:attrName>ppt_x</p:attrName>
                                        </p:attrNameLst>
                                      </p:cBhvr>
                                      <p:tavLst>
                                        <p:tav tm="0">
                                          <p:val>
                                            <p:strVal val="#ppt_x"/>
                                          </p:val>
                                        </p:tav>
                                        <p:tav tm="100000">
                                          <p:val>
                                            <p:strVal val="#ppt_x"/>
                                          </p:val>
                                        </p:tav>
                                      </p:tavLst>
                                    </p:anim>
                                    <p:anim calcmode="lin" valueType="num">
                                      <p:cBhvr>
                                        <p:cTn id="148" dur="1000" fill="hold"/>
                                        <p:tgtEl>
                                          <p:spTgt spid="86"/>
                                        </p:tgtEl>
                                        <p:attrNameLst>
                                          <p:attrName>ppt_y</p:attrName>
                                        </p:attrNameLst>
                                      </p:cBhvr>
                                      <p:tavLst>
                                        <p:tav tm="0">
                                          <p:val>
                                            <p:strVal val="#ppt_y+.1"/>
                                          </p:val>
                                        </p:tav>
                                        <p:tav tm="100000">
                                          <p:val>
                                            <p:strVal val="#ppt_y"/>
                                          </p:val>
                                        </p:tav>
                                      </p:tavLst>
                                    </p:anim>
                                  </p:childTnLst>
                                </p:cTn>
                              </p:par>
                            </p:childTnLst>
                          </p:cTn>
                        </p:par>
                        <p:par>
                          <p:cTn id="149" fill="hold">
                            <p:stCondLst>
                              <p:cond delay="19000"/>
                            </p:stCondLst>
                            <p:childTnLst>
                              <p:par>
                                <p:cTn id="150" presetID="42" presetClass="entr" presetSubtype="0" fill="hold" grpId="0" nodeType="afterEffect">
                                  <p:stCondLst>
                                    <p:cond delay="0"/>
                                  </p:stCondLst>
                                  <p:childTnLst>
                                    <p:set>
                                      <p:cBhvr>
                                        <p:cTn id="151" dur="1" fill="hold">
                                          <p:stCondLst>
                                            <p:cond delay="0"/>
                                          </p:stCondLst>
                                        </p:cTn>
                                        <p:tgtEl>
                                          <p:spTgt spid="87"/>
                                        </p:tgtEl>
                                        <p:attrNameLst>
                                          <p:attrName>style.visibility</p:attrName>
                                        </p:attrNameLst>
                                      </p:cBhvr>
                                      <p:to>
                                        <p:strVal val="visible"/>
                                      </p:to>
                                    </p:set>
                                    <p:animEffect transition="in" filter="fade">
                                      <p:cBhvr>
                                        <p:cTn id="152" dur="1000"/>
                                        <p:tgtEl>
                                          <p:spTgt spid="87"/>
                                        </p:tgtEl>
                                      </p:cBhvr>
                                    </p:animEffect>
                                    <p:anim calcmode="lin" valueType="num">
                                      <p:cBhvr>
                                        <p:cTn id="153" dur="1000" fill="hold"/>
                                        <p:tgtEl>
                                          <p:spTgt spid="87"/>
                                        </p:tgtEl>
                                        <p:attrNameLst>
                                          <p:attrName>ppt_x</p:attrName>
                                        </p:attrNameLst>
                                      </p:cBhvr>
                                      <p:tavLst>
                                        <p:tav tm="0">
                                          <p:val>
                                            <p:strVal val="#ppt_x"/>
                                          </p:val>
                                        </p:tav>
                                        <p:tav tm="100000">
                                          <p:val>
                                            <p:strVal val="#ppt_x"/>
                                          </p:val>
                                        </p:tav>
                                      </p:tavLst>
                                    </p:anim>
                                    <p:anim calcmode="lin" valueType="num">
                                      <p:cBhvr>
                                        <p:cTn id="154"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 grpId="0" animBg="1"/>
      <p:bldP spid="17" grpId="0" animBg="1"/>
      <p:bldP spid="18" grpId="0" animBg="1"/>
      <p:bldP spid="35" grpId="0" animBg="1"/>
      <p:bldP spid="36" grpId="0" animBg="1"/>
      <p:bldP spid="51" grpId="0"/>
      <p:bldP spid="52" grpId="0"/>
      <p:bldP spid="53" grpId="0"/>
      <p:bldP spid="54" grpId="0"/>
      <p:bldP spid="70" grpId="0" animBg="1"/>
      <p:bldP spid="71" grpId="0" animBg="1"/>
      <p:bldP spid="62" grpId="0"/>
      <p:bldP spid="64" grpId="0"/>
      <p:bldP spid="65" grpId="0"/>
      <p:bldP spid="75" grpId="0"/>
      <p:bldP spid="78" grpId="0"/>
      <p:bldP spid="79" grpId="0"/>
      <p:bldP spid="80" grpId="0" animBg="1"/>
      <p:bldP spid="81" grpId="0"/>
      <p:bldP spid="82" grpId="0"/>
      <p:bldP spid="83" grpId="0"/>
      <p:bldP spid="84" grpId="0"/>
      <p:bldP spid="85" grpId="0"/>
      <p:bldP spid="86" grpId="0"/>
      <p:bldP spid="8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4" name="Rectangle 13"/>
          <p:cNvSpPr/>
          <p:nvPr/>
        </p:nvSpPr>
        <p:spPr>
          <a:xfrm>
            <a:off x="0" y="2768263"/>
            <a:ext cx="12192000" cy="1346537"/>
          </a:xfrm>
          <a:prstGeom prst="rect">
            <a:avLst/>
          </a:prstGeom>
          <a:solidFill>
            <a:srgbClr val="C75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p:cNvSpPr/>
          <p:nvPr/>
        </p:nvSpPr>
        <p:spPr>
          <a:xfrm>
            <a:off x="2781300" y="130254"/>
            <a:ext cx="6594396" cy="6594396"/>
          </a:xfrm>
          <a:prstGeom prst="ellipse">
            <a:avLst/>
          </a:prstGeom>
          <a:solidFill>
            <a:schemeClr val="tx2">
              <a:lumMod val="7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grpSp>
        <p:nvGrpSpPr>
          <p:cNvPr id="2" name="Group 1"/>
          <p:cNvGrpSpPr/>
          <p:nvPr/>
        </p:nvGrpSpPr>
        <p:grpSpPr>
          <a:xfrm>
            <a:off x="3546396" y="2542483"/>
            <a:ext cx="5194192" cy="1715869"/>
            <a:chOff x="3546396" y="2556551"/>
            <a:chExt cx="5194192" cy="1715869"/>
          </a:xfrm>
        </p:grpSpPr>
        <p:sp>
          <p:nvSpPr>
            <p:cNvPr id="10" name="TextBox 9"/>
            <p:cNvSpPr txBox="1"/>
            <p:nvPr/>
          </p:nvSpPr>
          <p:spPr>
            <a:xfrm>
              <a:off x="3546396" y="2556551"/>
              <a:ext cx="5194192" cy="1015663"/>
            </a:xfrm>
            <a:prstGeom prst="rect">
              <a:avLst/>
            </a:prstGeom>
            <a:noFill/>
          </p:spPr>
          <p:txBody>
            <a:bodyPr wrap="square" rtlCol="0">
              <a:spAutoFit/>
            </a:bodyPr>
            <a:lstStyle/>
            <a:p>
              <a:r>
                <a:rPr lang="en-IN" sz="6000" dirty="0" smtClean="0">
                  <a:solidFill>
                    <a:schemeClr val="bg2"/>
                  </a:solidFill>
                  <a:latin typeface="Lato Heavy" panose="020F0502020204030203" pitchFamily="34" charset="0"/>
                  <a:ea typeface="Lato Heavy" panose="020F0502020204030203" pitchFamily="34" charset="0"/>
                  <a:cs typeface="Lato Heavy" panose="020F0502020204030203" pitchFamily="34" charset="0"/>
                </a:rPr>
                <a:t>THANK YOU !</a:t>
              </a:r>
              <a:endParaRPr lang="en-IN" sz="6000" dirty="0">
                <a:solidFill>
                  <a:schemeClr val="bg2"/>
                </a:solidFill>
                <a:latin typeface="Lato Heavy" panose="020F0502020204030203" pitchFamily="34" charset="0"/>
                <a:ea typeface="Lato Heavy" panose="020F0502020204030203" pitchFamily="34" charset="0"/>
                <a:cs typeface="Lato Heavy" panose="020F0502020204030203" pitchFamily="34" charset="0"/>
              </a:endParaRPr>
            </a:p>
          </p:txBody>
        </p:sp>
        <p:sp>
          <p:nvSpPr>
            <p:cNvPr id="11" name="TextBox 10"/>
            <p:cNvSpPr txBox="1"/>
            <p:nvPr/>
          </p:nvSpPr>
          <p:spPr>
            <a:xfrm>
              <a:off x="4820210" y="3903088"/>
              <a:ext cx="2551579" cy="369332"/>
            </a:xfrm>
            <a:prstGeom prst="rect">
              <a:avLst/>
            </a:prstGeom>
            <a:noFill/>
          </p:spPr>
          <p:txBody>
            <a:bodyPr wrap="square" rtlCol="0">
              <a:spAutoFit/>
            </a:bodyPr>
            <a:lstStyle/>
            <a:p>
              <a:r>
                <a:rPr lang="en-IN" dirty="0">
                  <a:solidFill>
                    <a:schemeClr val="bg2"/>
                  </a:solidFill>
                  <a:latin typeface="Lato Semibold" panose="020F0502020204030203" pitchFamily="34" charset="0"/>
                  <a:ea typeface="Lato Semibold" panose="020F0502020204030203" pitchFamily="34" charset="0"/>
                  <a:cs typeface="Lato Semibold" panose="020F0502020204030203" pitchFamily="34" charset="0"/>
                </a:rPr>
                <a:t>“Sir, your Cappuccino!”</a:t>
              </a:r>
            </a:p>
          </p:txBody>
        </p:sp>
      </p:grpSp>
    </p:spTree>
    <p:extLst>
      <p:ext uri="{BB962C8B-B14F-4D97-AF65-F5344CB8AC3E}">
        <p14:creationId xmlns:p14="http://schemas.microsoft.com/office/powerpoint/2010/main" val="29768479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000"/>
                                        <p:tgtEl>
                                          <p:spTgt spid="14"/>
                                        </p:tgtEl>
                                      </p:cBhvr>
                                    </p:animEffect>
                                  </p:childTnLst>
                                </p:cTn>
                              </p:par>
                            </p:childTnLst>
                          </p:cTn>
                        </p:par>
                        <p:par>
                          <p:cTn id="8" fill="hold">
                            <p:stCondLst>
                              <p:cond delay="2000"/>
                            </p:stCondLst>
                            <p:childTnLst>
                              <p:par>
                                <p:cTn id="9" presetID="10" presetClass="entr" presetSubtype="0" fill="hold" grpId="0" nodeType="after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3000"/>
                            </p:stCondLst>
                            <p:childTnLst>
                              <p:par>
                                <p:cTn id="13" presetID="47" presetClass="entr" presetSubtype="0" fill="hold"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2E75B5"/>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1067</TotalTime>
  <Words>1440</Words>
  <Application>Microsoft Office PowerPoint</Application>
  <PresentationFormat>Widescreen</PresentationFormat>
  <Paragraphs>213</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Lato Semibold</vt:lpstr>
      <vt:lpstr>Wingdings</vt:lpstr>
      <vt:lpstr>Lato Light</vt:lpstr>
      <vt:lpstr>Lato Heavy</vt:lpstr>
      <vt:lpstr>Arial</vt:lpstr>
      <vt:lpstr>Calibri Light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Pranav Kumar</dc:creator>
  <cp:lastModifiedBy>Pranav Kumar</cp:lastModifiedBy>
  <cp:revision>115</cp:revision>
  <dcterms:created xsi:type="dcterms:W3CDTF">2016-10-03T12:27:05Z</dcterms:created>
  <dcterms:modified xsi:type="dcterms:W3CDTF">2016-11-01T03:10:43Z</dcterms:modified>
</cp:coreProperties>
</file>